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3"/>
  </p:notesMasterIdLst>
  <p:sldIdLst>
    <p:sldId id="256" r:id="rId2"/>
    <p:sldId id="257" r:id="rId3"/>
    <p:sldId id="282" r:id="rId4"/>
    <p:sldId id="281" r:id="rId5"/>
    <p:sldId id="271" r:id="rId6"/>
    <p:sldId id="273" r:id="rId7"/>
    <p:sldId id="275" r:id="rId8"/>
    <p:sldId id="276" r:id="rId9"/>
    <p:sldId id="272" r:id="rId10"/>
    <p:sldId id="277" r:id="rId11"/>
    <p:sldId id="278" r:id="rId12"/>
    <p:sldId id="274" r:id="rId13"/>
    <p:sldId id="279" r:id="rId14"/>
    <p:sldId id="280" r:id="rId15"/>
    <p:sldId id="289" r:id="rId16"/>
    <p:sldId id="291" r:id="rId17"/>
    <p:sldId id="290" r:id="rId18"/>
    <p:sldId id="292" r:id="rId19"/>
    <p:sldId id="293" r:id="rId20"/>
    <p:sldId id="284" r:id="rId21"/>
    <p:sldId id="294" r:id="rId22"/>
    <p:sldId id="285" r:id="rId23"/>
    <p:sldId id="286" r:id="rId24"/>
    <p:sldId id="288" r:id="rId25"/>
    <p:sldId id="287" r:id="rId26"/>
    <p:sldId id="300" r:id="rId27"/>
    <p:sldId id="295" r:id="rId28"/>
    <p:sldId id="296" r:id="rId29"/>
    <p:sldId id="297" r:id="rId30"/>
    <p:sldId id="298" r:id="rId31"/>
    <p:sldId id="299" r:id="rId32"/>
  </p:sldIdLst>
  <p:sldSz cx="13004800" cy="97536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1pPr>
    <a:lvl2pPr marL="0" marR="0" indent="228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2pPr>
    <a:lvl3pPr marL="0" marR="0" indent="457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3pPr>
    <a:lvl4pPr marL="0" marR="0" indent="685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4pPr>
    <a:lvl5pPr marL="0" marR="0" indent="9144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5pPr>
    <a:lvl6pPr marL="0" marR="0" indent="11430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6pPr>
    <a:lvl7pPr marL="0" marR="0" indent="13716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7pPr>
    <a:lvl8pPr marL="0" marR="0" indent="16002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8pPr>
    <a:lvl9pPr marL="0" marR="0" indent="182880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65C0"/>
    <a:srgbClr val="00AEEE"/>
    <a:srgbClr val="C92405"/>
    <a:srgbClr val="DD2909"/>
    <a:srgbClr val="37D2EA"/>
    <a:srgbClr val="38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wholeTbl>
    <a:band2H>
      <a:tcTxStyle/>
      <a:tcStyle>
        <a:tcBdr/>
        <a:fill>
          <a:solidFill>
            <a:srgbClr val="E3E5E8"/>
          </a:solidFill>
        </a:fill>
      </a:tcStyle>
    </a:band2H>
    <a:firstCol>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398CCE"/>
          </a:solidFill>
        </a:fill>
      </a:tcStyle>
    </a:firstCol>
    <a:lastRow>
      <a:tcTxStyle b="off" i="off">
        <a:fontRef idx="minor">
          <a:srgbClr val="000000"/>
        </a:fontRef>
        <a:srgbClr val="000000"/>
      </a:tcTxStyle>
      <a:tcStyle>
        <a:tcBdr>
          <a:left>
            <a:ln w="12700" cap="flat">
              <a:noFill/>
              <a:miter lim="400000"/>
            </a:ln>
          </a:left>
          <a:right>
            <a:ln w="12700" cap="flat">
              <a:noFill/>
              <a:miter lim="400000"/>
            </a:ln>
          </a:right>
          <a:top>
            <a:ln w="12700" cap="flat">
              <a:solidFill>
                <a:srgbClr val="3797C6"/>
              </a:solidFill>
              <a:prstDash val="solid"/>
              <a:miter lim="400000"/>
            </a:ln>
          </a:top>
          <a:bottom>
            <a:ln w="12700" cap="flat">
              <a:noFill/>
              <a:miter lim="400000"/>
            </a:ln>
          </a:bottom>
          <a:insideH>
            <a:ln w="12700" cap="flat">
              <a:noFill/>
              <a:miter lim="400000"/>
            </a:ln>
          </a:insideH>
          <a:insideV>
            <a:ln w="12700" cap="flat">
              <a:noFill/>
              <a:miter lim="400000"/>
            </a:ln>
          </a:insideV>
        </a:tcBdr>
        <a:fill>
          <a:solidFill>
            <a:srgbClr val="FFFFFF"/>
          </a:solidFill>
        </a:fill>
      </a:tcStyle>
    </a:lastRow>
    <a:firstRow>
      <a:tcTxStyle b="on" i="off">
        <a:font>
          <a:latin typeface="Helvetica"/>
          <a:ea typeface="Helvetica"/>
          <a:cs typeface="Helvetica"/>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12700" cap="flat">
              <a:solidFill>
                <a:srgbClr val="B8B8B8"/>
              </a:solidFill>
              <a:prstDash val="solid"/>
              <a:miter lim="400000"/>
            </a:ln>
          </a:top>
          <a:bottom>
            <a:ln w="12700" cap="flat">
              <a:solidFill>
                <a:srgbClr val="B8B8B8"/>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wholeTbl>
    <a:band2H>
      <a:tcTxStyle/>
      <a:tcStyle>
        <a:tcBdr/>
        <a:fill>
          <a:solidFill>
            <a:srgbClr val="E1E0DA"/>
          </a:solidFill>
        </a:fill>
      </a:tcStyle>
    </a:band2H>
    <a:firstCol>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rgbClr val="5AC831"/>
          </a:solidFill>
        </a:fill>
      </a:tcStyle>
    </a:firstCol>
    <a:lastRow>
      <a:tcTxStyle b="off" i="off">
        <a:fontRef idx="minor">
          <a:srgbClr val="000000"/>
        </a:fontRef>
        <a:srgbClr val="000000"/>
      </a:tcTxStyle>
      <a:tcStyle>
        <a:tcBdr>
          <a:left>
            <a:ln w="12700" cap="flat">
              <a:solidFill>
                <a:srgbClr val="B8B8B8"/>
              </a:solidFill>
              <a:prstDash val="solid"/>
              <a:miter lim="400000"/>
            </a:ln>
          </a:left>
          <a:right>
            <a:ln w="12700" cap="flat">
              <a:solidFill>
                <a:srgbClr val="B8B8B8"/>
              </a:solidFill>
              <a:prstDash val="solid"/>
              <a:miter lim="400000"/>
            </a:ln>
          </a:right>
          <a:top>
            <a:ln w="25400" cap="flat">
              <a:solidFill>
                <a:srgbClr val="606060"/>
              </a:solidFill>
              <a:prstDash val="solid"/>
              <a:miter lim="400000"/>
            </a:ln>
          </a:top>
          <a:bottom>
            <a:ln w="12700" cap="flat">
              <a:solidFill>
                <a:srgbClr val="606060"/>
              </a:solidFill>
              <a:prstDash val="solid"/>
              <a:miter lim="400000"/>
            </a:ln>
          </a:bottom>
          <a:insideH>
            <a:ln w="12700" cap="flat">
              <a:solidFill>
                <a:srgbClr val="B8B8B8"/>
              </a:solidFill>
              <a:prstDash val="solid"/>
              <a:miter lim="400000"/>
            </a:ln>
          </a:insideH>
          <a:insideV>
            <a:ln w="12700" cap="flat">
              <a:solidFill>
                <a:srgbClr val="B8B8B8"/>
              </a:solidFill>
              <a:prstDash val="solid"/>
              <a:miter lim="400000"/>
            </a:ln>
          </a:insideV>
        </a:tcBdr>
        <a:fill>
          <a:solidFill>
            <a:srgbClr val="EBEBEB"/>
          </a:solidFill>
        </a:fill>
      </a:tcStyle>
    </a:lastRow>
    <a:firstRow>
      <a:tcTxStyle b="on" i="off">
        <a:font>
          <a:latin typeface="Helvetica"/>
          <a:ea typeface="Helvetica"/>
          <a:cs typeface="Helvetica"/>
        </a:font>
        <a:srgbClr val="FFFFFF"/>
      </a:tcTxStyle>
      <a:tcStyle>
        <a:tcBdr>
          <a:left>
            <a:ln w="12700" cap="flat">
              <a:solidFill>
                <a:srgbClr val="606060"/>
              </a:solidFill>
              <a:prstDash val="solid"/>
              <a:miter lim="400000"/>
            </a:ln>
          </a:left>
          <a:right>
            <a:ln w="12700" cap="flat">
              <a:solidFill>
                <a:srgbClr val="606060"/>
              </a:solidFill>
              <a:prstDash val="solid"/>
              <a:miter lim="400000"/>
            </a:ln>
          </a:right>
          <a:top>
            <a:ln w="12700" cap="flat">
              <a:solidFill>
                <a:srgbClr val="606060"/>
              </a:solidFill>
              <a:prstDash val="solid"/>
              <a:miter lim="400000"/>
            </a:ln>
          </a:top>
          <a:bottom>
            <a:ln w="12700" cap="flat">
              <a:solidFill>
                <a:srgbClr val="606060"/>
              </a:solidFill>
              <a:prstDash val="solid"/>
              <a:miter lim="400000"/>
            </a:ln>
          </a:bottom>
          <a:insideH>
            <a:ln w="12700" cap="flat">
              <a:solidFill>
                <a:srgbClr val="606060"/>
              </a:solidFill>
              <a:prstDash val="solid"/>
              <a:miter lim="400000"/>
            </a:ln>
          </a:insideH>
          <a:insideV>
            <a:ln w="12700" cap="flat">
              <a:solidFill>
                <a:srgbClr val="606060"/>
              </a:solidFill>
              <a:prstDash val="solid"/>
              <a:miter lim="400000"/>
            </a:ln>
          </a:insideV>
        </a:tcBdr>
        <a:fill>
          <a:solidFill>
            <a:schemeClr val="accent2"/>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5D5D5D"/>
              </a:solidFill>
              <a:custDash>
                <a:ds d="200000" sp="200000"/>
              </a:custDash>
              <a:miter lim="400000"/>
            </a:ln>
          </a:left>
          <a:right>
            <a:ln w="12700" cap="flat">
              <a:solidFill>
                <a:srgbClr val="5D5D5D"/>
              </a:solidFill>
              <a:custDash>
                <a:ds d="200000" sp="200000"/>
              </a:custDash>
              <a:miter lim="400000"/>
            </a:ln>
          </a:right>
          <a:top>
            <a:ln w="12700" cap="flat">
              <a:solidFill>
                <a:srgbClr val="5D5D5D"/>
              </a:solidFill>
              <a:custDash>
                <a:ds d="200000" sp="200000"/>
              </a:custDash>
              <a:miter lim="400000"/>
            </a:ln>
          </a:top>
          <a:bottom>
            <a:ln w="12700" cap="flat">
              <a:solidFill>
                <a:srgbClr val="5D5D5D"/>
              </a:solidFill>
              <a:custDash>
                <a:ds d="200000" sp="200000"/>
              </a:custDash>
              <a:miter lim="400000"/>
            </a:ln>
          </a:bottom>
          <a:insideH>
            <a:ln w="12700" cap="flat">
              <a:solidFill>
                <a:srgbClr val="5D5D5D"/>
              </a:solidFill>
              <a:custDash>
                <a:ds d="200000" sp="200000"/>
              </a:custDash>
              <a:miter lim="400000"/>
            </a:ln>
          </a:insideH>
          <a:insideV>
            <a:ln w="12700" cap="flat">
              <a:solidFill>
                <a:srgbClr val="5D5D5D"/>
              </a:solidFill>
              <a:custDash>
                <a:ds d="200000" sp="200000"/>
              </a:custDash>
              <a:miter lim="400000"/>
            </a:ln>
          </a:insideV>
        </a:tcBdr>
        <a:fill>
          <a:solidFill>
            <a:srgbClr val="E6E3D7"/>
          </a:solidFill>
        </a:fill>
      </a:tcStyle>
    </a:wholeTbl>
    <a:band2H>
      <a:tcTxStyle/>
      <a:tcStyle>
        <a:tcBdr/>
        <a:fill>
          <a:solidFill>
            <a:srgbClr val="C3C2C2"/>
          </a:solidFill>
        </a:fill>
      </a:tcStyle>
    </a:band2H>
    <a:firstCol>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09C99"/>
          </a:solidFill>
        </a:fill>
      </a:tcStyle>
    </a:firstCol>
    <a:la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lastRow>
    <a:firstRow>
      <a:tcTxStyle b="on" i="off">
        <a:font>
          <a:latin typeface="Helvetica"/>
          <a:ea typeface="Helvetica"/>
          <a:cs typeface="Helvetica"/>
        </a:font>
        <a:srgbClr val="FFFFFF"/>
      </a:tcTxStyle>
      <a:tcStyle>
        <a:tcBdr>
          <a:left>
            <a:ln w="12700" cap="flat">
              <a:solidFill>
                <a:srgbClr val="5D5D5D"/>
              </a:solidFill>
              <a:prstDash val="solid"/>
              <a:miter lim="400000"/>
            </a:ln>
          </a:left>
          <a:right>
            <a:ln w="12700" cap="flat">
              <a:solidFill>
                <a:srgbClr val="5D5D5D"/>
              </a:solidFill>
              <a:prstDash val="solid"/>
              <a:miter lim="400000"/>
            </a:ln>
          </a:right>
          <a:top>
            <a:ln w="12700" cap="flat">
              <a:solidFill>
                <a:srgbClr val="5D5D5D"/>
              </a:solidFill>
              <a:prstDash val="solid"/>
              <a:miter lim="400000"/>
            </a:ln>
          </a:top>
          <a:bottom>
            <a:ln w="12700" cap="flat">
              <a:solidFill>
                <a:srgbClr val="5D5D5D"/>
              </a:solidFill>
              <a:prstDash val="solid"/>
              <a:miter lim="400000"/>
            </a:ln>
          </a:bottom>
          <a:insideH>
            <a:ln w="12700" cap="flat">
              <a:solidFill>
                <a:srgbClr val="5D5D5D"/>
              </a:solidFill>
              <a:prstDash val="solid"/>
              <a:miter lim="400000"/>
            </a:ln>
          </a:insideH>
          <a:insideV>
            <a:ln w="12700" cap="flat">
              <a:solidFill>
                <a:srgbClr val="5D5D5D"/>
              </a:solidFill>
              <a:prstDash val="solid"/>
              <a:miter lim="400000"/>
            </a:ln>
          </a:insideV>
        </a:tcBdr>
        <a:fill>
          <a:solidFill>
            <a:srgbClr val="97764E"/>
          </a:solidFill>
        </a:fill>
      </a:tcStyle>
    </a:firstRow>
  </a:tblStyle>
  <a:tblStyle styleId="{CF821DB8-F4EB-4A41-A1BA-3FCAFE7338EE}" styleName="">
    <a:tblBg/>
    <a:wholeTbl>
      <a:tcTxStyle b="off" i="off">
        <a:fontRef idx="minor">
          <a:srgbClr val="000000"/>
        </a:fontRef>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EBEB"/>
          </a:solidFill>
        </a:fill>
      </a:tcStyle>
    </a:wholeTbl>
    <a:band2H>
      <a:tcTxStyle/>
      <a:tcStyle>
        <a:tcBdr/>
        <a:fill>
          <a:solidFill>
            <a:srgbClr val="DCE5E6"/>
          </a:solidFill>
        </a:fill>
      </a:tcStyle>
    </a:band2H>
    <a:firstCol>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Col>
    <a:la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lastRow>
    <a:firstRow>
      <a:tcTxStyle b="on" i="off">
        <a:font>
          <a:latin typeface="Helvetica"/>
          <a:ea typeface="Helvetica"/>
          <a:cs typeface="Helvetica"/>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5E7790"/>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D0D1D2"/>
          </a:solidFill>
        </a:fill>
      </a:tcStyle>
    </a:wholeTbl>
    <a:band2H>
      <a:tcTxStyle/>
      <a:tcStyle>
        <a:tcBdr/>
        <a:fill>
          <a:solidFill>
            <a:srgbClr val="DEDEDF"/>
          </a:solidFill>
        </a:fill>
      </a:tcStyle>
    </a:band2H>
    <a:firstCol>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535761"/>
          </a:solidFill>
        </a:fill>
      </a:tcStyle>
    </a:firstCol>
    <a:la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909398"/>
          </a:solidFill>
        </a:fill>
      </a:tcStyle>
    </a:lastRow>
    <a:firstRow>
      <a:tcTxStyle b="on" i="off">
        <a:font>
          <a:latin typeface="Helvetica"/>
          <a:ea typeface="Helvetica"/>
          <a:cs typeface="Helvetica"/>
        </a:font>
        <a:srgbClr val="FFFFFF"/>
      </a:tcTxStyle>
      <a:tcStyle>
        <a:tcBdr>
          <a:left>
            <a:ln w="12700" cap="flat">
              <a:solidFill>
                <a:srgbClr val="FFFFFF"/>
              </a:solidFill>
              <a:prstDash val="solid"/>
              <a:miter lim="400000"/>
            </a:ln>
          </a:left>
          <a:right>
            <a:ln w="12700" cap="flat">
              <a:solidFill>
                <a:srgbClr val="FFFFFF"/>
              </a:solidFill>
              <a:prstDash val="solid"/>
              <a:miter lim="400000"/>
            </a:ln>
          </a:right>
          <a:top>
            <a:ln w="12700" cap="flat">
              <a:solidFill>
                <a:srgbClr val="FFFFFF"/>
              </a:solidFill>
              <a:prstDash val="solid"/>
              <a:miter lim="400000"/>
            </a:ln>
          </a:top>
          <a:bottom>
            <a:ln w="12700" cap="flat">
              <a:solidFill>
                <a:srgbClr val="FFFFFF"/>
              </a:solidFill>
              <a:prstDash val="solid"/>
              <a:miter lim="400000"/>
            </a:ln>
          </a:bottom>
          <a:insideH>
            <a:ln w="12700" cap="flat">
              <a:solidFill>
                <a:srgbClr val="FFFFFF"/>
              </a:solidFill>
              <a:prstDash val="solid"/>
              <a:miter lim="400000"/>
            </a:ln>
          </a:insideH>
          <a:insideV>
            <a:ln w="12700" cap="flat">
              <a:solidFill>
                <a:srgbClr val="FFFFFF"/>
              </a:solidFill>
              <a:prstDash val="solid"/>
              <a:miter lim="400000"/>
            </a:ln>
          </a:insideV>
        </a:tcBdr>
        <a:fill>
          <a:solidFill>
            <a:srgbClr val="767C85"/>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wholeTbl>
    <a:band2H>
      <a:tcTxStyle/>
      <a:tcStyle>
        <a:tcBdr/>
        <a:fill>
          <a:solidFill>
            <a:srgbClr val="EDEEEE"/>
          </a:solidFill>
        </a:fill>
      </a:tcStyle>
    </a:band2H>
    <a:firstCol>
      <a:tcTxStyle b="on" i="off">
        <a:font>
          <a:latin typeface="Helvetica"/>
          <a:ea typeface="Helvetica"/>
          <a:cs typeface="Helvetica"/>
        </a:font>
        <a:srgbClr val="000000"/>
      </a:tcTxStyle>
      <a:tcStyle>
        <a:tcBdr>
          <a:left>
            <a:ln w="12700" cap="flat">
              <a:noFill/>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Col>
    <a:la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solidFill>
                <a:srgbClr val="000000"/>
              </a:solidFill>
              <a:prstDash val="solid"/>
              <a:miter lim="400000"/>
            </a:ln>
          </a:top>
          <a:bottom>
            <a:ln w="12700" cap="flat">
              <a:noFill/>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lastRow>
    <a:firstRow>
      <a:tcTxStyle b="on" i="off">
        <a:font>
          <a:latin typeface="Helvetica"/>
          <a:ea typeface="Helvetica"/>
          <a:cs typeface="Helvetica"/>
        </a:font>
        <a:srgbClr val="000000"/>
      </a:tcTxStyle>
      <a:tcStyle>
        <a:tcBdr>
          <a:left>
            <a:ln w="12700" cap="flat">
              <a:solidFill>
                <a:srgbClr val="000000"/>
              </a:solidFill>
              <a:custDash>
                <a:ds d="200000" sp="200000"/>
              </a:custDash>
              <a:miter lim="400000"/>
            </a:ln>
          </a:left>
          <a:right>
            <a:ln w="12700" cap="flat">
              <a:solidFill>
                <a:srgbClr val="000000"/>
              </a:solidFill>
              <a:custDash>
                <a:ds d="200000" sp="200000"/>
              </a:custDash>
              <a:miter lim="400000"/>
            </a:ln>
          </a:right>
          <a:top>
            <a:ln w="12700" cap="flat">
              <a:noFill/>
              <a:miter lim="400000"/>
            </a:ln>
          </a:top>
          <a:bottom>
            <a:ln w="12700" cap="flat">
              <a:solidFill>
                <a:srgbClr val="000000"/>
              </a:solidFill>
              <a:prstDash val="solid"/>
              <a:miter lim="400000"/>
            </a:ln>
          </a:bottom>
          <a:insideH>
            <a:ln w="12700" cap="flat">
              <a:solidFill>
                <a:srgbClr val="000000"/>
              </a:solidFill>
              <a:custDash>
                <a:ds d="200000" sp="200000"/>
              </a:custDash>
              <a:miter lim="400000"/>
            </a:ln>
          </a:insideH>
          <a:insideV>
            <a:ln w="12700" cap="flat">
              <a:solidFill>
                <a:srgbClr val="000000"/>
              </a:solidFill>
              <a:custDash>
                <a:ds d="200000" sp="200000"/>
              </a:custDash>
              <a:miter lim="400000"/>
            </a:ln>
          </a:insideV>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353"/>
    <p:restoredTop sz="94555"/>
  </p:normalViewPr>
  <p:slideViewPr>
    <p:cSldViewPr snapToGrid="0" snapToObjects="1">
      <p:cViewPr varScale="1">
        <p:scale>
          <a:sx n="62" d="100"/>
          <a:sy n="62" d="100"/>
        </p:scale>
        <p:origin x="1152" y="216"/>
      </p:cViewPr>
      <p:guideLst/>
    </p:cSldViewPr>
  </p:slid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6" name="Shape 116"/>
          <p:cNvSpPr>
            <a:spLocks noGrp="1" noRot="1" noChangeAspect="1"/>
          </p:cNvSpPr>
          <p:nvPr>
            <p:ph type="sldImg"/>
          </p:nvPr>
        </p:nvSpPr>
        <p:spPr>
          <a:xfrm>
            <a:off x="1143000" y="685800"/>
            <a:ext cx="4572000" cy="3429000"/>
          </a:xfrm>
          <a:prstGeom prst="rect">
            <a:avLst/>
          </a:prstGeom>
        </p:spPr>
        <p:txBody>
          <a:bodyPr/>
          <a:lstStyle/>
          <a:p>
            <a:endParaRPr dirty="0"/>
          </a:p>
        </p:txBody>
      </p:sp>
      <p:sp>
        <p:nvSpPr>
          <p:cNvPr id="117" name="Shape 11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1345460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US" dirty="0"/>
          </a:p>
        </p:txBody>
      </p:sp>
    </p:spTree>
    <p:extLst>
      <p:ext uri="{BB962C8B-B14F-4D97-AF65-F5344CB8AC3E}">
        <p14:creationId xmlns:p14="http://schemas.microsoft.com/office/powerpoint/2010/main" val="30863304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0962775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923834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46833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638993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293420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98939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35749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559879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445202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93067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8162970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273100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35596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37859532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266922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3457774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75002738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564775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506324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29328037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56044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39528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408710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3752977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854972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125617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defTabSz="457200" rtl="0" latinLnBrk="0">
              <a:lnSpc>
                <a:spcPct val="117999"/>
              </a:lnSpc>
            </a:pPr>
            <a:endParaRPr lang="en-GB" dirty="0"/>
          </a:p>
        </p:txBody>
      </p:sp>
    </p:spTree>
    <p:extLst>
      <p:ext uri="{BB962C8B-B14F-4D97-AF65-F5344CB8AC3E}">
        <p14:creationId xmlns:p14="http://schemas.microsoft.com/office/powerpoint/2010/main" val="6602292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amp; Subtitle">
    <p:spTree>
      <p:nvGrpSpPr>
        <p:cNvPr id="1" name=""/>
        <p:cNvGrpSpPr/>
        <p:nvPr/>
      </p:nvGrpSpPr>
      <p:grpSpPr>
        <a:xfrm>
          <a:off x="0" y="0"/>
          <a:ext cx="0" cy="0"/>
          <a:chOff x="0" y="0"/>
          <a:chExt cx="0" cy="0"/>
        </a:xfrm>
      </p:grpSpPr>
      <p:sp>
        <p:nvSpPr>
          <p:cNvPr id="11" name="Title Text"/>
          <p:cNvSpPr txBox="1">
            <a:spLocks noGrp="1"/>
          </p:cNvSpPr>
          <p:nvPr>
            <p:ph type="title"/>
          </p:nvPr>
        </p:nvSpPr>
        <p:spPr>
          <a:xfrm>
            <a:off x="1270000" y="1638300"/>
            <a:ext cx="10464800" cy="3302000"/>
          </a:xfrm>
          <a:prstGeom prst="rect">
            <a:avLst/>
          </a:prstGeom>
        </p:spPr>
        <p:txBody>
          <a:bodyPr anchor="b"/>
          <a:lstStyle/>
          <a:p>
            <a:r>
              <a:t>Title Text</a:t>
            </a:r>
          </a:p>
        </p:txBody>
      </p:sp>
      <p:sp>
        <p:nvSpPr>
          <p:cNvPr id="12" name="Body Level One…"/>
          <p:cNvSpPr txBox="1">
            <a:spLocks noGrp="1"/>
          </p:cNvSpPr>
          <p:nvPr>
            <p:ph type="body" sz="quarter" idx="1"/>
          </p:nvPr>
        </p:nvSpPr>
        <p:spPr>
          <a:xfrm>
            <a:off x="1270000" y="5029200"/>
            <a:ext cx="10464800" cy="11303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1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Photo">
    <p:spTree>
      <p:nvGrpSpPr>
        <p:cNvPr id="1" name=""/>
        <p:cNvGrpSpPr/>
        <p:nvPr/>
      </p:nvGrpSpPr>
      <p:grpSpPr>
        <a:xfrm>
          <a:off x="0" y="0"/>
          <a:ext cx="0" cy="0"/>
          <a:chOff x="0" y="0"/>
          <a:chExt cx="0" cy="0"/>
        </a:xfrm>
      </p:grpSpPr>
      <p:sp>
        <p:nvSpPr>
          <p:cNvPr id="102" name="Image"/>
          <p:cNvSpPr>
            <a:spLocks noGrp="1"/>
          </p:cNvSpPr>
          <p:nvPr>
            <p:ph type="pic" idx="13"/>
          </p:nvPr>
        </p:nvSpPr>
        <p:spPr>
          <a:xfrm>
            <a:off x="-812800" y="0"/>
            <a:ext cx="15232066" cy="10160000"/>
          </a:xfrm>
          <a:prstGeom prst="rect">
            <a:avLst/>
          </a:prstGeom>
        </p:spPr>
        <p:txBody>
          <a:bodyPr lIns="91439" tIns="45719" rIns="91439" bIns="45719" anchor="t">
            <a:noAutofit/>
          </a:bodyPr>
          <a:lstStyle/>
          <a:p>
            <a:endParaRPr dirty="0"/>
          </a:p>
        </p:txBody>
      </p:sp>
      <p:sp>
        <p:nvSpPr>
          <p:cNvPr id="103"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 Centre">
    <p:spTree>
      <p:nvGrpSpPr>
        <p:cNvPr id="1" name=""/>
        <p:cNvGrpSpPr/>
        <p:nvPr/>
      </p:nvGrpSpPr>
      <p:grpSpPr>
        <a:xfrm>
          <a:off x="0" y="0"/>
          <a:ext cx="0" cy="0"/>
          <a:chOff x="0" y="0"/>
          <a:chExt cx="0" cy="0"/>
        </a:xfrm>
      </p:grpSpPr>
      <p:sp>
        <p:nvSpPr>
          <p:cNvPr id="30" name="Title Text"/>
          <p:cNvSpPr txBox="1">
            <a:spLocks noGrp="1"/>
          </p:cNvSpPr>
          <p:nvPr>
            <p:ph type="title"/>
          </p:nvPr>
        </p:nvSpPr>
        <p:spPr>
          <a:xfrm>
            <a:off x="1270000" y="3225800"/>
            <a:ext cx="10464800" cy="3302000"/>
          </a:xfrm>
          <a:prstGeom prst="rect">
            <a:avLst/>
          </a:prstGeom>
        </p:spPr>
        <p:txBody>
          <a:bodyPr/>
          <a:lstStyle/>
          <a:p>
            <a:r>
              <a:t>Title Text</a:t>
            </a:r>
          </a:p>
        </p:txBody>
      </p:sp>
      <p:sp>
        <p:nvSpPr>
          <p:cNvPr id="3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Photo - Vertical">
    <p:spTree>
      <p:nvGrpSpPr>
        <p:cNvPr id="1" name=""/>
        <p:cNvGrpSpPr/>
        <p:nvPr/>
      </p:nvGrpSpPr>
      <p:grpSpPr>
        <a:xfrm>
          <a:off x="0" y="0"/>
          <a:ext cx="0" cy="0"/>
          <a:chOff x="0" y="0"/>
          <a:chExt cx="0" cy="0"/>
        </a:xfrm>
      </p:grpSpPr>
      <p:sp>
        <p:nvSpPr>
          <p:cNvPr id="38" name="Image"/>
          <p:cNvSpPr>
            <a:spLocks noGrp="1"/>
          </p:cNvSpPr>
          <p:nvPr>
            <p:ph type="pic" idx="13"/>
          </p:nvPr>
        </p:nvSpPr>
        <p:spPr>
          <a:xfrm>
            <a:off x="2717800" y="635000"/>
            <a:ext cx="12357100" cy="8238067"/>
          </a:xfrm>
          <a:prstGeom prst="rect">
            <a:avLst/>
          </a:prstGeom>
        </p:spPr>
        <p:txBody>
          <a:bodyPr lIns="91439" tIns="45719" rIns="91439" bIns="45719" anchor="t">
            <a:noAutofit/>
          </a:bodyPr>
          <a:lstStyle/>
          <a:p>
            <a:endParaRPr dirty="0"/>
          </a:p>
        </p:txBody>
      </p:sp>
      <p:sp>
        <p:nvSpPr>
          <p:cNvPr id="39" name="Title Text"/>
          <p:cNvSpPr txBox="1">
            <a:spLocks noGrp="1"/>
          </p:cNvSpPr>
          <p:nvPr>
            <p:ph type="title"/>
          </p:nvPr>
        </p:nvSpPr>
        <p:spPr>
          <a:xfrm>
            <a:off x="952500" y="635000"/>
            <a:ext cx="5334000" cy="3987800"/>
          </a:xfrm>
          <a:prstGeom prst="rect">
            <a:avLst/>
          </a:prstGeom>
        </p:spPr>
        <p:txBody>
          <a:bodyPr anchor="b"/>
          <a:lstStyle>
            <a:lvl1pPr>
              <a:defRPr sz="6000"/>
            </a:lvl1pPr>
          </a:lstStyle>
          <a:p>
            <a:r>
              <a:t>Title Text</a:t>
            </a:r>
          </a:p>
        </p:txBody>
      </p:sp>
      <p:sp>
        <p:nvSpPr>
          <p:cNvPr id="40" name="Body Level One…"/>
          <p:cNvSpPr txBox="1">
            <a:spLocks noGrp="1"/>
          </p:cNvSpPr>
          <p:nvPr>
            <p:ph type="body" sz="quarter" idx="1"/>
          </p:nvPr>
        </p:nvSpPr>
        <p:spPr>
          <a:xfrm>
            <a:off x="952500" y="4762500"/>
            <a:ext cx="5334000" cy="4102100"/>
          </a:xfrm>
          <a:prstGeom prst="rect">
            <a:avLst/>
          </a:prstGeom>
        </p:spPr>
        <p:txBody>
          <a:bodyPr anchor="t"/>
          <a:lstStyle>
            <a:lvl1pPr marL="0" indent="0" algn="ctr">
              <a:spcBef>
                <a:spcPts val="0"/>
              </a:spcBef>
              <a:buSzTx/>
              <a:buNone/>
              <a:defRPr sz="3200"/>
            </a:lvl1pPr>
            <a:lvl2pPr marL="0" indent="228600" algn="ctr">
              <a:spcBef>
                <a:spcPts val="0"/>
              </a:spcBef>
              <a:buSzTx/>
              <a:buNone/>
              <a:defRPr sz="3200"/>
            </a:lvl2pPr>
            <a:lvl3pPr marL="0" indent="457200" algn="ctr">
              <a:spcBef>
                <a:spcPts val="0"/>
              </a:spcBef>
              <a:buSzTx/>
              <a:buNone/>
              <a:defRPr sz="3200"/>
            </a:lvl3pPr>
            <a:lvl4pPr marL="0" indent="685800" algn="ctr">
              <a:spcBef>
                <a:spcPts val="0"/>
              </a:spcBef>
              <a:buSzTx/>
              <a:buNone/>
              <a:defRPr sz="3200"/>
            </a:lvl4pPr>
            <a:lvl5pPr marL="0" indent="914400" algn="ctr">
              <a:spcBef>
                <a:spcPts val="0"/>
              </a:spcBef>
              <a:buSzTx/>
              <a:buNone/>
              <a:defRPr sz="3200"/>
            </a:lvl5pPr>
          </a:lstStyle>
          <a:p>
            <a:r>
              <a:t>Body Level One</a:t>
            </a:r>
          </a:p>
          <a:p>
            <a:pPr lvl="1"/>
            <a:r>
              <a:t>Body Level Two</a:t>
            </a:r>
          </a:p>
          <a:p>
            <a:pPr lvl="2"/>
            <a:r>
              <a:t>Body Level Three</a:t>
            </a:r>
          </a:p>
          <a:p>
            <a:pPr lvl="3"/>
            <a:r>
              <a:t>Body Level Four</a:t>
            </a:r>
          </a:p>
          <a:p>
            <a:pPr lvl="4"/>
            <a:r>
              <a:t>Body Level Five</a:t>
            </a:r>
          </a:p>
        </p:txBody>
      </p:sp>
      <p:sp>
        <p:nvSpPr>
          <p:cNvPr id="41"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itle - Top">
    <p:spTree>
      <p:nvGrpSpPr>
        <p:cNvPr id="1" name=""/>
        <p:cNvGrpSpPr/>
        <p:nvPr/>
      </p:nvGrpSpPr>
      <p:grpSpPr>
        <a:xfrm>
          <a:off x="0" y="0"/>
          <a:ext cx="0" cy="0"/>
          <a:chOff x="0" y="0"/>
          <a:chExt cx="0" cy="0"/>
        </a:xfrm>
      </p:grpSpPr>
      <p:sp>
        <p:nvSpPr>
          <p:cNvPr id="48" name="Title Text"/>
          <p:cNvSpPr txBox="1">
            <a:spLocks noGrp="1"/>
          </p:cNvSpPr>
          <p:nvPr>
            <p:ph type="title"/>
          </p:nvPr>
        </p:nvSpPr>
        <p:spPr>
          <a:prstGeom prst="rect">
            <a:avLst/>
          </a:prstGeom>
        </p:spPr>
        <p:txBody>
          <a:bodyPr/>
          <a:lstStyle/>
          <a:p>
            <a:r>
              <a:t>Title Text</a:t>
            </a:r>
          </a:p>
        </p:txBody>
      </p:sp>
      <p:sp>
        <p:nvSpPr>
          <p:cNvPr id="49"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56" name="Title Text"/>
          <p:cNvSpPr txBox="1">
            <a:spLocks noGrp="1"/>
          </p:cNvSpPr>
          <p:nvPr>
            <p:ph type="title"/>
          </p:nvPr>
        </p:nvSpPr>
        <p:spPr>
          <a:prstGeom prst="rect">
            <a:avLst/>
          </a:prstGeom>
        </p:spPr>
        <p:txBody>
          <a:bodyPr/>
          <a:lstStyle/>
          <a:p>
            <a:r>
              <a:t>Title Text</a:t>
            </a:r>
          </a:p>
        </p:txBody>
      </p:sp>
      <p:sp>
        <p:nvSpPr>
          <p:cNvPr id="57"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5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65" name="Image"/>
          <p:cNvSpPr>
            <a:spLocks noGrp="1"/>
          </p:cNvSpPr>
          <p:nvPr>
            <p:ph type="pic" idx="13"/>
          </p:nvPr>
        </p:nvSpPr>
        <p:spPr>
          <a:xfrm>
            <a:off x="4533900" y="2603500"/>
            <a:ext cx="9429750" cy="6286500"/>
          </a:xfrm>
          <a:prstGeom prst="rect">
            <a:avLst/>
          </a:prstGeom>
        </p:spPr>
        <p:txBody>
          <a:bodyPr lIns="91439" tIns="45719" rIns="91439" bIns="45719" anchor="t">
            <a:noAutofit/>
          </a:bodyPr>
          <a:lstStyle/>
          <a:p>
            <a:endParaRPr dirty="0"/>
          </a:p>
        </p:txBody>
      </p:sp>
      <p:sp>
        <p:nvSpPr>
          <p:cNvPr id="66" name="Title Text"/>
          <p:cNvSpPr txBox="1">
            <a:spLocks noGrp="1"/>
          </p:cNvSpPr>
          <p:nvPr>
            <p:ph type="title"/>
          </p:nvPr>
        </p:nvSpPr>
        <p:spPr>
          <a:prstGeom prst="rect">
            <a:avLst/>
          </a:prstGeom>
        </p:spPr>
        <p:txBody>
          <a:bodyPr/>
          <a:lstStyle/>
          <a:p>
            <a:r>
              <a:t>Title Text</a:t>
            </a:r>
          </a:p>
        </p:txBody>
      </p:sp>
      <p:sp>
        <p:nvSpPr>
          <p:cNvPr id="67" name="Body Level One…"/>
          <p:cNvSpPr txBox="1">
            <a:spLocks noGrp="1"/>
          </p:cNvSpPr>
          <p:nvPr>
            <p:ph type="body" sz="half" idx="1"/>
          </p:nvPr>
        </p:nvSpPr>
        <p:spPr>
          <a:xfrm>
            <a:off x="952500" y="2603500"/>
            <a:ext cx="5334000" cy="6286500"/>
          </a:xfrm>
          <a:prstGeom prst="rect">
            <a:avLst/>
          </a:prstGeom>
        </p:spPr>
        <p:txBody>
          <a:bodyPr/>
          <a:lstStyle>
            <a:lvl1pPr marL="342900" indent="-342900">
              <a:spcBef>
                <a:spcPts val="3200"/>
              </a:spcBef>
              <a:defRPr sz="2800"/>
            </a:lvl1pPr>
            <a:lvl2pPr marL="685800" indent="-342900">
              <a:spcBef>
                <a:spcPts val="3200"/>
              </a:spcBef>
              <a:defRPr sz="2800"/>
            </a:lvl2pPr>
            <a:lvl3pPr marL="1028700" indent="-342900">
              <a:spcBef>
                <a:spcPts val="3200"/>
              </a:spcBef>
              <a:defRPr sz="2800"/>
            </a:lvl3pPr>
            <a:lvl4pPr marL="1371600" indent="-342900">
              <a:spcBef>
                <a:spcPts val="3200"/>
              </a:spcBef>
              <a:defRPr sz="2800"/>
            </a:lvl4pPr>
            <a:lvl5pPr marL="1714500" indent="-342900">
              <a:spcBef>
                <a:spcPts val="3200"/>
              </a:spcBef>
              <a:defRPr sz="2800"/>
            </a:lvl5pPr>
          </a:lstStyle>
          <a:p>
            <a:r>
              <a:t>Body Level One</a:t>
            </a:r>
          </a:p>
          <a:p>
            <a:pPr lvl="1"/>
            <a:r>
              <a:t>Body Level Two</a:t>
            </a:r>
          </a:p>
          <a:p>
            <a:pPr lvl="2"/>
            <a:r>
              <a:t>Body Level Three</a:t>
            </a:r>
          </a:p>
          <a:p>
            <a:pPr lvl="3"/>
            <a:r>
              <a:t>Body Level Four</a:t>
            </a:r>
          </a:p>
          <a:p>
            <a:pPr lvl="4"/>
            <a:r>
              <a:t>Body Level Five</a:t>
            </a:r>
          </a:p>
        </p:txBody>
      </p:sp>
      <p:sp>
        <p:nvSpPr>
          <p:cNvPr id="68"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ullets">
    <p:spTree>
      <p:nvGrpSpPr>
        <p:cNvPr id="1" name=""/>
        <p:cNvGrpSpPr/>
        <p:nvPr/>
      </p:nvGrpSpPr>
      <p:grpSpPr>
        <a:xfrm>
          <a:off x="0" y="0"/>
          <a:ext cx="0" cy="0"/>
          <a:chOff x="0" y="0"/>
          <a:chExt cx="0" cy="0"/>
        </a:xfrm>
      </p:grpSpPr>
      <p:sp>
        <p:nvSpPr>
          <p:cNvPr id="75" name="Body Level One…"/>
          <p:cNvSpPr txBox="1">
            <a:spLocks noGrp="1"/>
          </p:cNvSpPr>
          <p:nvPr>
            <p:ph type="body" idx="1"/>
          </p:nvPr>
        </p:nvSpPr>
        <p:spPr>
          <a:xfrm>
            <a:off x="952500" y="1270000"/>
            <a:ext cx="11099800" cy="7213600"/>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7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Photo - 3 Up">
    <p:spTree>
      <p:nvGrpSpPr>
        <p:cNvPr id="1" name=""/>
        <p:cNvGrpSpPr/>
        <p:nvPr/>
      </p:nvGrpSpPr>
      <p:grpSpPr>
        <a:xfrm>
          <a:off x="0" y="0"/>
          <a:ext cx="0" cy="0"/>
          <a:chOff x="0" y="0"/>
          <a:chExt cx="0" cy="0"/>
        </a:xfrm>
      </p:grpSpPr>
      <p:sp>
        <p:nvSpPr>
          <p:cNvPr id="83" name="Image"/>
          <p:cNvSpPr>
            <a:spLocks noGrp="1"/>
          </p:cNvSpPr>
          <p:nvPr>
            <p:ph type="pic" sz="quarter" idx="13"/>
          </p:nvPr>
        </p:nvSpPr>
        <p:spPr>
          <a:xfrm>
            <a:off x="6680200" y="5026947"/>
            <a:ext cx="6057901" cy="4040705"/>
          </a:xfrm>
          <a:prstGeom prst="rect">
            <a:avLst/>
          </a:prstGeom>
        </p:spPr>
        <p:txBody>
          <a:bodyPr lIns="91439" tIns="45719" rIns="91439" bIns="45719" anchor="t">
            <a:noAutofit/>
          </a:bodyPr>
          <a:lstStyle/>
          <a:p>
            <a:endParaRPr dirty="0"/>
          </a:p>
        </p:txBody>
      </p:sp>
      <p:sp>
        <p:nvSpPr>
          <p:cNvPr id="84" name="Image"/>
          <p:cNvSpPr>
            <a:spLocks noGrp="1"/>
          </p:cNvSpPr>
          <p:nvPr>
            <p:ph type="pic" sz="quarter" idx="14"/>
          </p:nvPr>
        </p:nvSpPr>
        <p:spPr>
          <a:xfrm>
            <a:off x="6502400" y="886747"/>
            <a:ext cx="5867400" cy="3911601"/>
          </a:xfrm>
          <a:prstGeom prst="rect">
            <a:avLst/>
          </a:prstGeom>
        </p:spPr>
        <p:txBody>
          <a:bodyPr lIns="91439" tIns="45719" rIns="91439" bIns="45719" anchor="t">
            <a:noAutofit/>
          </a:bodyPr>
          <a:lstStyle/>
          <a:p>
            <a:endParaRPr dirty="0"/>
          </a:p>
        </p:txBody>
      </p:sp>
      <p:sp>
        <p:nvSpPr>
          <p:cNvPr id="85" name="Image"/>
          <p:cNvSpPr>
            <a:spLocks noGrp="1"/>
          </p:cNvSpPr>
          <p:nvPr>
            <p:ph type="pic" idx="15"/>
          </p:nvPr>
        </p:nvSpPr>
        <p:spPr>
          <a:xfrm>
            <a:off x="-2374900" y="889000"/>
            <a:ext cx="11976100" cy="7984067"/>
          </a:xfrm>
          <a:prstGeom prst="rect">
            <a:avLst/>
          </a:prstGeom>
        </p:spPr>
        <p:txBody>
          <a:bodyPr lIns="91439" tIns="45719" rIns="91439" bIns="45719" anchor="t">
            <a:noAutofit/>
          </a:bodyPr>
          <a:lstStyle/>
          <a:p>
            <a:endParaRPr dirty="0"/>
          </a:p>
        </p:txBody>
      </p:sp>
      <p:sp>
        <p:nvSpPr>
          <p:cNvPr id="86"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Quote">
    <p:spTree>
      <p:nvGrpSpPr>
        <p:cNvPr id="1" name=""/>
        <p:cNvGrpSpPr/>
        <p:nvPr/>
      </p:nvGrpSpPr>
      <p:grpSpPr>
        <a:xfrm>
          <a:off x="0" y="0"/>
          <a:ext cx="0" cy="0"/>
          <a:chOff x="0" y="0"/>
          <a:chExt cx="0" cy="0"/>
        </a:xfrm>
      </p:grpSpPr>
      <p:sp>
        <p:nvSpPr>
          <p:cNvPr id="93" name="–Johnny Appleseed"/>
          <p:cNvSpPr txBox="1">
            <a:spLocks noGrp="1"/>
          </p:cNvSpPr>
          <p:nvPr>
            <p:ph type="body" sz="quarter" idx="13"/>
          </p:nvPr>
        </p:nvSpPr>
        <p:spPr>
          <a:xfrm>
            <a:off x="1270000" y="6362700"/>
            <a:ext cx="10464800" cy="469900"/>
          </a:xfrm>
          <a:prstGeom prst="rect">
            <a:avLst/>
          </a:prstGeom>
        </p:spPr>
        <p:txBody>
          <a:bodyPr anchor="t">
            <a:spAutoFit/>
          </a:bodyPr>
          <a:lstStyle>
            <a:lvl1pPr marL="0" indent="0" algn="ctr">
              <a:spcBef>
                <a:spcPts val="0"/>
              </a:spcBef>
              <a:buSzTx/>
              <a:buNone/>
              <a:defRPr sz="2400">
                <a:latin typeface="Helvetica"/>
                <a:ea typeface="Helvetica"/>
                <a:cs typeface="Helvetica"/>
                <a:sym typeface="Helvetica"/>
              </a:defRPr>
            </a:lvl1pPr>
          </a:lstStyle>
          <a:p>
            <a:r>
              <a:t>–Johnny Appleseed</a:t>
            </a:r>
          </a:p>
        </p:txBody>
      </p:sp>
      <p:sp>
        <p:nvSpPr>
          <p:cNvPr id="94" name="“Type a quote here.”"/>
          <p:cNvSpPr txBox="1">
            <a:spLocks noGrp="1"/>
          </p:cNvSpPr>
          <p:nvPr>
            <p:ph type="body" sz="quarter" idx="14"/>
          </p:nvPr>
        </p:nvSpPr>
        <p:spPr>
          <a:xfrm>
            <a:off x="1270000" y="4267200"/>
            <a:ext cx="10464800" cy="685800"/>
          </a:xfrm>
          <a:prstGeom prst="rect">
            <a:avLst/>
          </a:prstGeom>
        </p:spPr>
        <p:txBody>
          <a:bodyPr>
            <a:spAutoFit/>
          </a:bodyPr>
          <a:lstStyle>
            <a:lvl1pPr marL="0" indent="0" algn="ctr">
              <a:spcBef>
                <a:spcPts val="0"/>
              </a:spcBef>
              <a:buSzTx/>
              <a:buNone/>
              <a:defRPr sz="3800"/>
            </a:lvl1pPr>
          </a:lstStyle>
          <a:p>
            <a:r>
              <a:t>“Type a quote here.” </a:t>
            </a:r>
          </a:p>
        </p:txBody>
      </p:sp>
      <p:sp>
        <p:nvSpPr>
          <p:cNvPr id="95" name="Slide Number"/>
          <p:cNvSpPr txBox="1">
            <a:spLocks noGrp="1"/>
          </p:cNvSpPr>
          <p:nvPr>
            <p:ph type="sldNum" sz="quarter" idx="2"/>
          </p:nvPr>
        </p:nvSpPr>
        <p:spPr>
          <a:prstGeom prst="rect">
            <a:avLst/>
          </a:prstGeom>
        </p:spPr>
        <p:txBody>
          <a:bodyPr/>
          <a:lstStyle/>
          <a:p>
            <a:fld id="{86CB4B4D-7CA3-9044-876B-883B54F8677D}" type="slidenum">
              <a:rPr/>
              <a:t>‹#›</a:t>
            </a:fld>
            <a:endParaRPr dirty="0"/>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itle Text"/>
          <p:cNvSpPr txBox="1">
            <a:spLocks noGrp="1"/>
          </p:cNvSpPr>
          <p:nvPr>
            <p:ph type="title"/>
          </p:nvPr>
        </p:nvSpPr>
        <p:spPr>
          <a:xfrm>
            <a:off x="952500" y="444500"/>
            <a:ext cx="11099800" cy="2159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Title Text</a:t>
            </a:r>
          </a:p>
        </p:txBody>
      </p:sp>
      <p:sp>
        <p:nvSpPr>
          <p:cNvPr id="3" name="Body Level One…"/>
          <p:cNvSpPr txBox="1">
            <a:spLocks noGrp="1"/>
          </p:cNvSpPr>
          <p:nvPr>
            <p:ph type="body" idx="1"/>
          </p:nvPr>
        </p:nvSpPr>
        <p:spPr>
          <a:xfrm>
            <a:off x="952500" y="2603500"/>
            <a:ext cx="11099800" cy="62865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normAutofit/>
          </a:bodyPr>
          <a:lstStyle/>
          <a:p>
            <a:r>
              <a:t>Body Level One</a:t>
            </a:r>
          </a:p>
          <a:p>
            <a:pPr lvl="1"/>
            <a:r>
              <a:t>Body Level Two</a:t>
            </a:r>
          </a:p>
          <a:p>
            <a:pPr lvl="2"/>
            <a:r>
              <a:t>Body Level Three</a:t>
            </a:r>
          </a:p>
          <a:p>
            <a:pPr lvl="3"/>
            <a:r>
              <a:t>Body Level Four</a:t>
            </a:r>
          </a:p>
          <a:p>
            <a:pPr lvl="4"/>
            <a:r>
              <a:t>Body Level Five</a:t>
            </a:r>
          </a:p>
        </p:txBody>
      </p:sp>
      <p:sp>
        <p:nvSpPr>
          <p:cNvPr id="4" name="Slide Number"/>
          <p:cNvSpPr txBox="1">
            <a:spLocks noGrp="1"/>
          </p:cNvSpPr>
          <p:nvPr>
            <p:ph type="sldNum" sz="quarter" idx="2"/>
          </p:nvPr>
        </p:nvSpPr>
        <p:spPr>
          <a:xfrm>
            <a:off x="6311798" y="9251950"/>
            <a:ext cx="368504" cy="381000"/>
          </a:xfrm>
          <a:prstGeom prst="rect">
            <a:avLst/>
          </a:prstGeom>
          <a:ln w="12700">
            <a:miter lim="400000"/>
          </a:ln>
        </p:spPr>
        <p:txBody>
          <a:bodyPr wrap="none" lIns="50800" tIns="50800" rIns="50800" bIns="50800">
            <a:spAutoFit/>
          </a:bodyPr>
          <a:lstStyle>
            <a:lvl1pPr>
              <a:defRPr sz="1800"/>
            </a:lvl1pPr>
          </a:lstStyle>
          <a:p>
            <a:fld id="{86CB4B4D-7CA3-9044-876B-883B54F8677D}" type="slidenum">
              <a:rPr/>
              <a:t>‹#›</a:t>
            </a:fld>
            <a:endParaRPr dirty="0"/>
          </a:p>
        </p:txBody>
      </p:sp>
    </p:spTree>
  </p:cSld>
  <p:clrMap bg1="lt1" tx1="dk1" bg2="lt2" tx2="dk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med"/>
  <p:txStyles>
    <p:titleStyle>
      <a:lvl1pPr marL="0" marR="0" indent="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8000" b="0" i="0" u="none" strike="noStrike" cap="none" spc="0" baseline="0">
          <a:solidFill>
            <a:srgbClr val="000000"/>
          </a:solidFill>
          <a:uFillTx/>
          <a:latin typeface="+mn-lt"/>
          <a:ea typeface="+mn-ea"/>
          <a:cs typeface="+mn-cs"/>
          <a:sym typeface="Helvetica Light"/>
        </a:defRPr>
      </a:lvl9pPr>
    </p:titleStyle>
    <p:bodyStyle>
      <a:lvl1pPr marL="444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1pPr>
      <a:lvl2pPr marL="889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2pPr>
      <a:lvl3pPr marL="1333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3pPr>
      <a:lvl4pPr marL="1778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4pPr>
      <a:lvl5pPr marL="2222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5pPr>
      <a:lvl6pPr marL="2667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6pPr>
      <a:lvl7pPr marL="3111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7pPr>
      <a:lvl8pPr marL="35560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8pPr>
      <a:lvl9pPr marL="4000500" marR="0" indent="-444500" algn="l" defTabSz="584200" rtl="0" latinLnBrk="0">
        <a:lnSpc>
          <a:spcPct val="100000"/>
        </a:lnSpc>
        <a:spcBef>
          <a:spcPts val="4200"/>
        </a:spcBef>
        <a:spcAft>
          <a:spcPts val="0"/>
        </a:spcAft>
        <a:buClrTx/>
        <a:buSzPct val="75000"/>
        <a:buFontTx/>
        <a:buChar char="•"/>
        <a:tabLst/>
        <a:defRPr sz="3600" b="0" i="0" u="none" strike="noStrike" cap="none" spc="0" baseline="0">
          <a:solidFill>
            <a:srgbClr val="000000"/>
          </a:solidFill>
          <a:uFillTx/>
          <a:latin typeface="+mn-lt"/>
          <a:ea typeface="+mn-ea"/>
          <a:cs typeface="+mn-cs"/>
          <a:sym typeface="Helvetica Light"/>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1pPr>
      <a:lvl2pPr marL="0" marR="0" indent="228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2pPr>
      <a:lvl3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3pPr>
      <a:lvl4pPr marL="0" marR="0" indent="685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4pPr>
      <a:lvl5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5pPr>
      <a:lvl6pPr marL="0" marR="0" indent="1143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6pPr>
      <a:lvl7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7pPr>
      <a:lvl8pPr marL="0" marR="0" indent="1600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8pPr>
      <a:lvl9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Light"/>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8.png"/><Relationship Id="rId9" Type="http://schemas.openxmlformats.org/officeDocument/2006/relationships/image" Target="../media/image12.png"/></Relationships>
</file>

<file path=ppt/slides/_rels/slide19.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7.png"/><Relationship Id="rId7"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9.png"/><Relationship Id="rId9"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1.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2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20.png"/><Relationship Id="rId7" Type="http://schemas.openxmlformats.org/officeDocument/2006/relationships/image" Target="../media/image23.pn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5.png"/></Relationships>
</file>

<file path=ppt/slides/_rels/slide2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5.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2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13.png"/><Relationship Id="rId4"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8.xml"/><Relationship Id="rId1" Type="http://schemas.openxmlformats.org/officeDocument/2006/relationships/slideLayout" Target="../slideLayouts/slideLayout1.xml"/><Relationship Id="rId5" Type="http://schemas.openxmlformats.org/officeDocument/2006/relationships/image" Target="../media/image15.png"/><Relationship Id="rId4" Type="http://schemas.openxmlformats.org/officeDocument/2006/relationships/image" Target="../media/image14.png"/></Relationships>
</file>

<file path=ppt/slides/_rels/slide3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9.xml"/><Relationship Id="rId1" Type="http://schemas.openxmlformats.org/officeDocument/2006/relationships/slideLayout" Target="../slideLayouts/slideLayout1.xml"/><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Word of the Day…"/>
          <p:cNvSpPr txBox="1"/>
          <p:nvPr/>
        </p:nvSpPr>
        <p:spPr>
          <a:xfrm>
            <a:off x="219430" y="152303"/>
            <a:ext cx="12565940" cy="3180358"/>
          </a:xfrm>
          <a:prstGeom prst="rect">
            <a:avLst/>
          </a:prstGeom>
          <a:ln w="12700">
            <a:miter lim="400000"/>
          </a:ln>
          <a:effectLst>
            <a:outerShdw dist="25400" dir="5400000" rotWithShape="0">
              <a:srgbClr val="000000"/>
            </a:outerShdw>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p>
            <a:pPr>
              <a:defRPr sz="12100" b="1">
                <a:solidFill>
                  <a:schemeClr val="accent5"/>
                </a:solidFill>
                <a:latin typeface="American Typewriter"/>
                <a:ea typeface="American Typewriter"/>
                <a:cs typeface="American Typewriter"/>
                <a:sym typeface="American Typewriter"/>
              </a:defRPr>
            </a:pPr>
            <a:r>
              <a:rPr dirty="0">
                <a:solidFill>
                  <a:srgbClr val="00AEEE"/>
                </a:solidFill>
                <a:latin typeface="Gill Sans MT" panose="020B0502020104020203" pitchFamily="34" charset="77"/>
              </a:rPr>
              <a:t>Word of the Day</a:t>
            </a:r>
          </a:p>
          <a:p>
            <a:pPr algn="r">
              <a:defRPr sz="7900" b="1">
                <a:solidFill>
                  <a:schemeClr val="accent6"/>
                </a:solidFill>
                <a:latin typeface="American Typewriter"/>
                <a:ea typeface="American Typewriter"/>
                <a:cs typeface="American Typewriter"/>
                <a:sym typeface="American Typewriter"/>
              </a:defRPr>
            </a:pPr>
            <a:r>
              <a:rPr lang="en-GB" dirty="0">
                <a:solidFill>
                  <a:srgbClr val="0070C0"/>
                </a:solidFill>
                <a:latin typeface="Gill Sans MT" panose="020B0502020104020203" pitchFamily="34" charset="77"/>
              </a:rPr>
              <a:t>Autumn</a:t>
            </a:r>
            <a:r>
              <a:rPr dirty="0">
                <a:solidFill>
                  <a:srgbClr val="0070C0"/>
                </a:solidFill>
                <a:latin typeface="Gill Sans MT" panose="020B0502020104020203" pitchFamily="34" charset="77"/>
              </a:rPr>
              <a:t> Term 202</a:t>
            </a:r>
            <a:r>
              <a:rPr lang="en-GB" dirty="0">
                <a:solidFill>
                  <a:srgbClr val="0070C0"/>
                </a:solidFill>
                <a:latin typeface="Gill Sans MT" panose="020B0502020104020203" pitchFamily="34" charset="77"/>
              </a:rPr>
              <a:t>4</a:t>
            </a:r>
            <a:r>
              <a:rPr dirty="0">
                <a:solidFill>
                  <a:srgbClr val="0070C0"/>
                </a:solidFill>
                <a:latin typeface="Gill Sans MT" panose="020B0502020104020203" pitchFamily="34" charset="77"/>
              </a:rPr>
              <a:t> </a:t>
            </a:r>
          </a:p>
        </p:txBody>
      </p:sp>
      <p:sp>
        <p:nvSpPr>
          <p:cNvPr id="121" name="'Words unlock the doors to a world of                                            understanding...'"/>
          <p:cNvSpPr txBox="1"/>
          <p:nvPr/>
        </p:nvSpPr>
        <p:spPr>
          <a:xfrm>
            <a:off x="3330609" y="9023736"/>
            <a:ext cx="9180945" cy="47192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spcBef>
                <a:spcPts val="4200"/>
              </a:spcBef>
              <a:defRPr sz="3200">
                <a:latin typeface="Gill Sans SemiBold"/>
                <a:ea typeface="Gill Sans SemiBold"/>
                <a:cs typeface="Gill Sans SemiBold"/>
                <a:sym typeface="Gill Sans SemiBold"/>
              </a:defRPr>
            </a:pPr>
            <a:r>
              <a:rPr sz="2400" dirty="0">
                <a:latin typeface="Gill Sans MT" panose="020B0502020104020203" pitchFamily="34" charset="77"/>
              </a:rPr>
              <a:t>'</a:t>
            </a:r>
            <a:r>
              <a:rPr sz="2400" b="1" i="1" dirty="0">
                <a:latin typeface="Gill Sans MT" panose="020B0502020104020203" pitchFamily="34" charset="77"/>
                <a:ea typeface="Gill Sans"/>
                <a:cs typeface="Gill Sans"/>
                <a:sym typeface="Gill Sans"/>
              </a:rPr>
              <a:t>Words unlock the doors to a world of</a:t>
            </a:r>
            <a:r>
              <a:rPr lang="en-GB" sz="2400" b="1" i="1" dirty="0">
                <a:latin typeface="Gill Sans MT" panose="020B0502020104020203" pitchFamily="34" charset="77"/>
                <a:ea typeface="Gill Sans"/>
                <a:cs typeface="Gill Sans"/>
                <a:sym typeface="Gill Sans"/>
              </a:rPr>
              <a:t> </a:t>
            </a:r>
            <a:r>
              <a:rPr sz="2400" b="1" i="1" dirty="0">
                <a:latin typeface="Gill Sans MT" panose="020B0502020104020203" pitchFamily="34" charset="77"/>
                <a:ea typeface="Gill Sans"/>
                <a:cs typeface="Gill Sans"/>
                <a:sym typeface="Gill Sans"/>
              </a:rPr>
              <a:t>understanding...'</a:t>
            </a:r>
          </a:p>
        </p:txBody>
      </p:sp>
      <p:sp>
        <p:nvSpPr>
          <p:cNvPr id="122" name="Week 11 - 29th June 2020"/>
          <p:cNvSpPr txBox="1"/>
          <p:nvPr/>
        </p:nvSpPr>
        <p:spPr>
          <a:xfrm>
            <a:off x="4829411" y="3226831"/>
            <a:ext cx="7729681"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b="1">
                <a:latin typeface="American Typewriter"/>
                <a:ea typeface="American Typewriter"/>
                <a:cs typeface="American Typewriter"/>
                <a:sym typeface="American Typewriter"/>
              </a:defRPr>
            </a:lvl1pPr>
          </a:lstStyle>
          <a:p>
            <a:r>
              <a:rPr dirty="0">
                <a:latin typeface="Gill Sans MT" panose="020B0502020104020203" pitchFamily="34" charset="77"/>
              </a:rPr>
              <a:t>Week </a:t>
            </a:r>
            <a:r>
              <a:rPr lang="en-GB" dirty="0">
                <a:latin typeface="Gill Sans MT" panose="020B0502020104020203" pitchFamily="34" charset="77"/>
              </a:rPr>
              <a:t>14</a:t>
            </a:r>
            <a:r>
              <a:rPr dirty="0">
                <a:latin typeface="Gill Sans MT" panose="020B0502020104020203" pitchFamily="34" charset="77"/>
              </a:rPr>
              <a:t> </a:t>
            </a:r>
            <a:r>
              <a:rPr lang="en-GB" dirty="0">
                <a:latin typeface="Gill Sans MT" panose="020B0502020104020203" pitchFamily="34" charset="77"/>
              </a:rPr>
              <a:t>–</a:t>
            </a:r>
            <a:r>
              <a:rPr dirty="0">
                <a:latin typeface="Gill Sans MT" panose="020B0502020104020203" pitchFamily="34" charset="77"/>
              </a:rPr>
              <a:t> </a:t>
            </a:r>
            <a:r>
              <a:rPr lang="en-GB" dirty="0">
                <a:latin typeface="Gill Sans MT" panose="020B0502020104020203" pitchFamily="34" charset="77"/>
              </a:rPr>
              <a:t>9th December </a:t>
            </a:r>
            <a:r>
              <a:rPr dirty="0">
                <a:latin typeface="Gill Sans MT" panose="020B0502020104020203" pitchFamily="34" charset="77"/>
              </a:rPr>
              <a:t>202</a:t>
            </a:r>
            <a:r>
              <a:rPr lang="en-GB" dirty="0">
                <a:latin typeface="Gill Sans MT" panose="020B0502020104020203" pitchFamily="34" charset="77"/>
              </a:rPr>
              <a:t>4</a:t>
            </a:r>
            <a:endParaRPr dirty="0">
              <a:latin typeface="Gill Sans MT" panose="020B0502020104020203" pitchFamily="34" charset="77"/>
            </a:endParaRPr>
          </a:p>
        </p:txBody>
      </p:sp>
      <p:grpSp>
        <p:nvGrpSpPr>
          <p:cNvPr id="10" name="Group 9">
            <a:extLst>
              <a:ext uri="{FF2B5EF4-FFF2-40B4-BE49-F238E27FC236}">
                <a16:creationId xmlns:a16="http://schemas.microsoft.com/office/drawing/2014/main" id="{293E7B5B-BA83-1A40-88CA-41B9CA3846FC}"/>
              </a:ext>
            </a:extLst>
          </p:cNvPr>
          <p:cNvGrpSpPr/>
          <p:nvPr/>
        </p:nvGrpSpPr>
        <p:grpSpPr>
          <a:xfrm>
            <a:off x="-8276819" y="-164678"/>
            <a:ext cx="10029965" cy="15256120"/>
            <a:chOff x="-8642579" y="-164678"/>
            <a:chExt cx="10029965" cy="15256120"/>
          </a:xfrm>
        </p:grpSpPr>
        <p:sp>
          <p:nvSpPr>
            <p:cNvPr id="11" name="Rectangle 10">
              <a:extLst>
                <a:ext uri="{FF2B5EF4-FFF2-40B4-BE49-F238E27FC236}">
                  <a16:creationId xmlns:a16="http://schemas.microsoft.com/office/drawing/2014/main" id="{F360EA16-1FF2-7A41-9FFE-93201C894C8C}"/>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12" name="Rectangle 11">
              <a:extLst>
                <a:ext uri="{FF2B5EF4-FFF2-40B4-BE49-F238E27FC236}">
                  <a16:creationId xmlns:a16="http://schemas.microsoft.com/office/drawing/2014/main" id="{E9CF7BC9-F256-484E-B2A3-20A683E99FCB}"/>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5" name="Picture 4" descr="A close up of a toy&#10;&#10;Description automatically generated">
            <a:extLst>
              <a:ext uri="{FF2B5EF4-FFF2-40B4-BE49-F238E27FC236}">
                <a16:creationId xmlns:a16="http://schemas.microsoft.com/office/drawing/2014/main" id="{0E0A381E-E771-9A42-828B-936CC6324796}"/>
              </a:ext>
            </a:extLst>
          </p:cNvPr>
          <p:cNvPicPr>
            <a:picLocks noChangeAspect="1"/>
          </p:cNvPicPr>
          <p:nvPr/>
        </p:nvPicPr>
        <p:blipFill rotWithShape="1">
          <a:blip r:embed="rId3">
            <a:extLst>
              <a:ext uri="{28A0092B-C50C-407E-A947-70E740481C1C}">
                <a14:useLocalDpi xmlns:a14="http://schemas.microsoft.com/office/drawing/2010/main" val="0"/>
              </a:ext>
            </a:extLst>
          </a:blip>
          <a:srcRect l="33659" t="20868" r="34222" b="19852"/>
          <a:stretch/>
        </p:blipFill>
        <p:spPr>
          <a:xfrm>
            <a:off x="194597" y="3889160"/>
            <a:ext cx="4115970" cy="5864440"/>
          </a:xfrm>
          <a:prstGeom prst="rect">
            <a:avLst/>
          </a:prstGeom>
        </p:spPr>
      </p:pic>
      <p:pic>
        <p:nvPicPr>
          <p:cNvPr id="7" name="Picture 6" descr="A screenshot of a cell phone&#10;&#10;Description automatically generated">
            <a:extLst>
              <a:ext uri="{FF2B5EF4-FFF2-40B4-BE49-F238E27FC236}">
                <a16:creationId xmlns:a16="http://schemas.microsoft.com/office/drawing/2014/main" id="{2CC5B04C-98BD-014B-B30E-83A1C31AF9E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1315871">
            <a:off x="4454292" y="4450311"/>
            <a:ext cx="3513462" cy="262930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p:nvGrpSpPr>
          <p:cNvPr id="8" name="Group 7">
            <a:extLst>
              <a:ext uri="{FF2B5EF4-FFF2-40B4-BE49-F238E27FC236}">
                <a16:creationId xmlns:a16="http://schemas.microsoft.com/office/drawing/2014/main" id="{95F1DE71-708C-0147-917C-C5B1D4D208D4}"/>
              </a:ext>
            </a:extLst>
          </p:cNvPr>
          <p:cNvGrpSpPr/>
          <p:nvPr/>
        </p:nvGrpSpPr>
        <p:grpSpPr>
          <a:xfrm>
            <a:off x="11561091" y="3182930"/>
            <a:ext cx="8917924" cy="15439250"/>
            <a:chOff x="11782763" y="-862597"/>
            <a:chExt cx="8917924" cy="15439250"/>
          </a:xfrm>
        </p:grpSpPr>
        <p:sp>
          <p:nvSpPr>
            <p:cNvPr id="20" name="Rectangle 19">
              <a:extLst>
                <a:ext uri="{FF2B5EF4-FFF2-40B4-BE49-F238E27FC236}">
                  <a16:creationId xmlns:a16="http://schemas.microsoft.com/office/drawing/2014/main" id="{2699AD46-A23A-0743-A5AD-1B4A4E4B67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1" name="Rectangle 20">
              <a:extLst>
                <a:ext uri="{FF2B5EF4-FFF2-40B4-BE49-F238E27FC236}">
                  <a16:creationId xmlns:a16="http://schemas.microsoft.com/office/drawing/2014/main" id="{F53B4510-4E14-6043-BDB0-C5DAFE276E0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13" name="Picture 12" descr="A screenshot of a cell phone&#10;&#10;Description automatically generated">
            <a:extLst>
              <a:ext uri="{FF2B5EF4-FFF2-40B4-BE49-F238E27FC236}">
                <a16:creationId xmlns:a16="http://schemas.microsoft.com/office/drawing/2014/main" id="{6EC0D784-5EA2-6841-BB18-6B704A0BBD5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45752">
            <a:off x="6517535" y="6383473"/>
            <a:ext cx="3213149" cy="24030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5" name="Picture 14" descr="A screenshot of a cell phone&#10;&#10;Description automatically generated">
            <a:extLst>
              <a:ext uri="{FF2B5EF4-FFF2-40B4-BE49-F238E27FC236}">
                <a16:creationId xmlns:a16="http://schemas.microsoft.com/office/drawing/2014/main" id="{72679589-8404-E543-896F-014067FE981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rot="842618">
            <a:off x="8719809" y="4398356"/>
            <a:ext cx="3138499" cy="235387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434244" y="1309202"/>
            <a:ext cx="3149901"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insecure</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5" name="The was a tear in Freddie’s new school jumper."/>
          <p:cNvSpPr txBox="1"/>
          <p:nvPr/>
        </p:nvSpPr>
        <p:spPr>
          <a:xfrm>
            <a:off x="34635" y="6770930"/>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Carol was </a:t>
            </a:r>
            <a:r>
              <a:rPr lang="en-GB" b="1" dirty="0"/>
              <a:t>insecure</a:t>
            </a:r>
            <a:r>
              <a:rPr lang="en-GB" dirty="0"/>
              <a:t> about sharing her answer.</a:t>
            </a:r>
            <a:endParaRPr lang="en-GB"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330562"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a:latin typeface="Gill Sans MT" panose="020B0502020104020203" pitchFamily="34" charset="77"/>
              </a:rPr>
              <a:t>in-se-cure</a:t>
            </a:r>
            <a:r>
              <a:rPr>
                <a:latin typeface="Gill Sans MT" panose="020B0502020104020203" pitchFamily="34" charset="77"/>
              </a:rPr>
              <a:t>)</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700073461"/>
              </p:ext>
            </p:extLst>
          </p:nvPr>
        </p:nvGraphicFramePr>
        <p:xfrm>
          <a:off x="5110" y="7558216"/>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655998878"/>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anxious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calm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ly</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deeply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hesitant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quiet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4" name="TextBox 3">
            <a:extLst>
              <a:ext uri="{FF2B5EF4-FFF2-40B4-BE49-F238E27FC236}">
                <a16:creationId xmlns:a16="http://schemas.microsoft.com/office/drawing/2014/main" id="{801264C2-F10B-A199-AB4C-620311D29941}"/>
              </a:ext>
            </a:extLst>
          </p:cNvPr>
          <p:cNvSpPr txBox="1"/>
          <p:nvPr/>
        </p:nvSpPr>
        <p:spPr>
          <a:xfrm flipH="1">
            <a:off x="725808" y="4099413"/>
            <a:ext cx="6288890"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you are insecure, you lack confidence because you think that you are not good enough or are not loved.</a:t>
            </a:r>
          </a:p>
        </p:txBody>
      </p:sp>
      <p:pic>
        <p:nvPicPr>
          <p:cNvPr id="3" name="Picture 2">
            <a:extLst>
              <a:ext uri="{FF2B5EF4-FFF2-40B4-BE49-F238E27FC236}">
                <a16:creationId xmlns:a16="http://schemas.microsoft.com/office/drawing/2014/main" id="{5F81B582-E936-8E26-FAFD-73C27CC9C261}"/>
              </a:ext>
            </a:extLst>
          </p:cNvPr>
          <p:cNvPicPr>
            <a:picLocks noChangeAspect="1"/>
          </p:cNvPicPr>
          <p:nvPr/>
        </p:nvPicPr>
        <p:blipFill>
          <a:blip r:embed="rId4"/>
          <a:stretch>
            <a:fillRect/>
          </a:stretch>
        </p:blipFill>
        <p:spPr>
          <a:xfrm>
            <a:off x="8585837" y="2791375"/>
            <a:ext cx="3251200" cy="3251200"/>
          </a:xfrm>
          <a:prstGeom prst="rect">
            <a:avLst/>
          </a:prstGeom>
        </p:spPr>
      </p:pic>
    </p:spTree>
    <p:extLst>
      <p:ext uri="{BB962C8B-B14F-4D97-AF65-F5344CB8AC3E}">
        <p14:creationId xmlns:p14="http://schemas.microsoft.com/office/powerpoint/2010/main" val="3988174973"/>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35327" y="1304757"/>
            <a:ext cx="2409314"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sparse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126668" y="4297476"/>
            <a:ext cx="7332625"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Something that is sparse is small in number or amount and spread out over an area.</a:t>
            </a:r>
          </a:p>
        </p:txBody>
      </p:sp>
      <p:sp>
        <p:nvSpPr>
          <p:cNvPr id="155" name="The was a tear in Freddie’s new school jumper."/>
          <p:cNvSpPr txBox="1"/>
          <p:nvPr/>
        </p:nvSpPr>
        <p:spPr>
          <a:xfrm>
            <a:off x="58004" y="652179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classroom was </a:t>
            </a:r>
            <a:r>
              <a:rPr lang="en-GB" b="1" dirty="0"/>
              <a:t>sparse</a:t>
            </a:r>
            <a:r>
              <a:rPr lang="en-GB" dirty="0"/>
              <a:t>.</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07074" y="2207203"/>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sparse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317162" y="-5897186"/>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034434799"/>
              </p:ext>
            </p:extLst>
          </p:nvPr>
        </p:nvGraphicFramePr>
        <p:xfrm>
          <a:off x="5110" y="7557242"/>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445892699"/>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meagre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abundant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ly</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farce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become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scantly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frequent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284CC455-A418-42A8-E762-810E00C02532}"/>
              </a:ext>
            </a:extLst>
          </p:cNvPr>
          <p:cNvPicPr>
            <a:picLocks noChangeAspect="1"/>
          </p:cNvPicPr>
          <p:nvPr/>
        </p:nvPicPr>
        <p:blipFill>
          <a:blip r:embed="rId4"/>
          <a:stretch>
            <a:fillRect/>
          </a:stretch>
        </p:blipFill>
        <p:spPr>
          <a:xfrm>
            <a:off x="8647851" y="3004207"/>
            <a:ext cx="3251200" cy="3251200"/>
          </a:xfrm>
          <a:prstGeom prst="rect">
            <a:avLst/>
          </a:prstGeom>
        </p:spPr>
      </p:pic>
    </p:spTree>
    <p:extLst>
      <p:ext uri="{BB962C8B-B14F-4D97-AF65-F5344CB8AC3E}">
        <p14:creationId xmlns:p14="http://schemas.microsoft.com/office/powerpoint/2010/main" val="2605260247"/>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434220" y="1309202"/>
            <a:ext cx="3149901"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provoke</a:t>
            </a:r>
            <a:endParaRPr dirty="0">
              <a:latin typeface="Gill Sans MT" panose="020B0502020104020203" pitchFamily="34" charset="77"/>
            </a:endParaRPr>
          </a:p>
        </p:txBody>
      </p:sp>
      <p:sp>
        <p:nvSpPr>
          <p:cNvPr id="152" name="Definition:"/>
          <p:cNvSpPr txBox="1"/>
          <p:nvPr/>
        </p:nvSpPr>
        <p:spPr>
          <a:xfrm>
            <a:off x="2212466" y="324149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lang="en-GB" dirty="0">
                <a:latin typeface="Gill Sans MT" panose="020B0502020104020203" pitchFamily="34" charset="77"/>
              </a:rPr>
              <a:t>(verb)</a:t>
            </a:r>
            <a:endParaRPr dirty="0">
              <a:latin typeface="Gill Sans MT" panose="020B0502020104020203" pitchFamily="34" charset="77"/>
            </a:endParaRPr>
          </a:p>
        </p:txBody>
      </p:sp>
      <p:sp>
        <p:nvSpPr>
          <p:cNvPr id="155" name="The was a tear in Freddie’s new school jumper."/>
          <p:cNvSpPr txBox="1"/>
          <p:nvPr/>
        </p:nvSpPr>
        <p:spPr>
          <a:xfrm>
            <a:off x="0" y="666808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Leah tried to </a:t>
            </a:r>
            <a:r>
              <a:rPr lang="en-GB" b="1" dirty="0"/>
              <a:t>provoke</a:t>
            </a:r>
            <a:r>
              <a:rPr lang="en-GB" dirty="0"/>
              <a:t> Tim in class.</a:t>
            </a:r>
            <a:endParaRPr sz="4000" dirty="0">
              <a:solidFill>
                <a:schemeClr val="accent2"/>
              </a:solidFill>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pro-</a:t>
            </a:r>
            <a:r>
              <a:rPr lang="en-GB" dirty="0" err="1">
                <a:latin typeface="Gill Sans MT" panose="020B0502020104020203" pitchFamily="34" charset="77"/>
              </a:rPr>
              <a:t>voke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49A1BEAE-8459-14B6-D6FA-010E1FD5E42B}"/>
              </a:ext>
            </a:extLst>
          </p:cNvPr>
          <p:cNvGraphicFramePr>
            <a:graphicFrameLocks noGrp="1"/>
          </p:cNvGraphicFramePr>
          <p:nvPr>
            <p:extLst>
              <p:ext uri="{D42A27DB-BD31-4B8C-83A1-F6EECF244321}">
                <p14:modId xmlns:p14="http://schemas.microsoft.com/office/powerpoint/2010/main" val="3842952980"/>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incite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appease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spoke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easily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offend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pacify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smoke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wrongly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5" name="Grasshopper Word of the Day">
            <a:extLst>
              <a:ext uri="{FF2B5EF4-FFF2-40B4-BE49-F238E27FC236}">
                <a16:creationId xmlns:a16="http://schemas.microsoft.com/office/drawing/2014/main" id="{A7C45D5F-2BE5-F24B-6766-14BF74A509EA}"/>
              </a:ext>
            </a:extLst>
          </p:cNvPr>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4" name="TextBox 3">
            <a:extLst>
              <a:ext uri="{FF2B5EF4-FFF2-40B4-BE49-F238E27FC236}">
                <a16:creationId xmlns:a16="http://schemas.microsoft.com/office/drawing/2014/main" id="{3144F4F8-1C1C-CBB6-F6F5-8A617E950562}"/>
              </a:ext>
            </a:extLst>
          </p:cNvPr>
          <p:cNvSpPr txBox="1"/>
          <p:nvPr/>
        </p:nvSpPr>
        <p:spPr>
          <a:xfrm>
            <a:off x="406766" y="4355636"/>
            <a:ext cx="7799909" cy="176458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If you provoke someone, you deliberately annoy them and try to make them behave aggressively.</a:t>
            </a:r>
          </a:p>
        </p:txBody>
      </p:sp>
      <p:pic>
        <p:nvPicPr>
          <p:cNvPr id="6" name="Picture 5">
            <a:extLst>
              <a:ext uri="{FF2B5EF4-FFF2-40B4-BE49-F238E27FC236}">
                <a16:creationId xmlns:a16="http://schemas.microsoft.com/office/drawing/2014/main" id="{FBDBF961-201A-12D8-6FAE-B840BBBEBFE3}"/>
              </a:ext>
            </a:extLst>
          </p:cNvPr>
          <p:cNvPicPr>
            <a:picLocks noChangeAspect="1"/>
          </p:cNvPicPr>
          <p:nvPr/>
        </p:nvPicPr>
        <p:blipFill>
          <a:blip r:embed="rId4"/>
          <a:stretch>
            <a:fillRect/>
          </a:stretch>
        </p:blipFill>
        <p:spPr>
          <a:xfrm>
            <a:off x="8848814" y="2877194"/>
            <a:ext cx="3251200" cy="3251200"/>
          </a:xfrm>
          <a:prstGeom prst="rect">
            <a:avLst/>
          </a:prstGeom>
        </p:spPr>
      </p:pic>
    </p:spTree>
    <p:extLst>
      <p:ext uri="{BB962C8B-B14F-4D97-AF65-F5344CB8AC3E}">
        <p14:creationId xmlns:p14="http://schemas.microsoft.com/office/powerpoint/2010/main" val="4250856050"/>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308404" y="1309202"/>
            <a:ext cx="3401572"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intercept</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5" name="The was a tear in Freddie’s new school jumper."/>
          <p:cNvSpPr txBox="1"/>
          <p:nvPr/>
        </p:nvSpPr>
        <p:spPr>
          <a:xfrm>
            <a:off x="0" y="6518819"/>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Mr Bing </a:t>
            </a:r>
            <a:r>
              <a:rPr lang="en-GB" b="1" dirty="0"/>
              <a:t>intercepted</a:t>
            </a:r>
            <a:r>
              <a:rPr lang="en-GB" dirty="0"/>
              <a:t> the note being passed in class.</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in-</a:t>
            </a:r>
            <a:r>
              <a:rPr lang="en-GB" dirty="0" err="1">
                <a:latin typeface="Gill Sans MT" panose="020B0502020104020203" pitchFamily="34" charset="77"/>
              </a:rPr>
              <a:t>ter</a:t>
            </a:r>
            <a:r>
              <a:rPr lang="en-GB" dirty="0">
                <a:latin typeface="Gill Sans MT" panose="020B0502020104020203" pitchFamily="34" charset="77"/>
              </a:rPr>
              <a:t>-</a:t>
            </a:r>
            <a:r>
              <a:rPr lang="en-GB" dirty="0" err="1">
                <a:latin typeface="Gill Sans MT" panose="020B0502020104020203" pitchFamily="34" charset="77"/>
              </a:rPr>
              <a:t>cept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2985329086"/>
              </p:ext>
            </p:extLst>
          </p:nvPr>
        </p:nvGraphicFramePr>
        <p:xfrm>
          <a:off x="5110" y="7579393"/>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108890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deflect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allow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kept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quickly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prevent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accept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failed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sp>
        <p:nvSpPr>
          <p:cNvPr id="3" name="TextBox 2">
            <a:extLst>
              <a:ext uri="{FF2B5EF4-FFF2-40B4-BE49-F238E27FC236}">
                <a16:creationId xmlns:a16="http://schemas.microsoft.com/office/drawing/2014/main" id="{3AC8A135-D086-3153-77AD-98B34A88836B}"/>
              </a:ext>
            </a:extLst>
          </p:cNvPr>
          <p:cNvSpPr txBox="1"/>
          <p:nvPr/>
        </p:nvSpPr>
        <p:spPr>
          <a:xfrm>
            <a:off x="554567" y="3857807"/>
            <a:ext cx="7184117" cy="231858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b="0" i="0" u="none" strike="noStrike" cap="none" spc="0" normalizeH="0" baseline="0" dirty="0">
                <a:ln>
                  <a:noFill/>
                </a:ln>
                <a:solidFill>
                  <a:srgbClr val="000000"/>
                </a:solidFill>
                <a:effectLst/>
                <a:uFillTx/>
                <a:latin typeface="Gill Sans MT" panose="020B0502020104020203" pitchFamily="34" charset="77"/>
                <a:sym typeface="Helvetica Light"/>
              </a:rPr>
              <a:t>If you intercept someone or something that is travelling from one place to another, you stop them before they get to their destination.</a:t>
            </a:r>
          </a:p>
        </p:txBody>
      </p:sp>
      <p:pic>
        <p:nvPicPr>
          <p:cNvPr id="5" name="Picture 4">
            <a:extLst>
              <a:ext uri="{FF2B5EF4-FFF2-40B4-BE49-F238E27FC236}">
                <a16:creationId xmlns:a16="http://schemas.microsoft.com/office/drawing/2014/main" id="{C20906AF-0F74-D447-A914-D85A5DBA6593}"/>
              </a:ext>
            </a:extLst>
          </p:cNvPr>
          <p:cNvPicPr>
            <a:picLocks noChangeAspect="1"/>
          </p:cNvPicPr>
          <p:nvPr/>
        </p:nvPicPr>
        <p:blipFill>
          <a:blip r:embed="rId4"/>
          <a:stretch>
            <a:fillRect/>
          </a:stretch>
        </p:blipFill>
        <p:spPr>
          <a:xfrm>
            <a:off x="9057598" y="2877194"/>
            <a:ext cx="3251200" cy="3251200"/>
          </a:xfrm>
          <a:prstGeom prst="rect">
            <a:avLst/>
          </a:prstGeom>
        </p:spPr>
      </p:pic>
    </p:spTree>
    <p:extLst>
      <p:ext uri="{BB962C8B-B14F-4D97-AF65-F5344CB8AC3E}">
        <p14:creationId xmlns:p14="http://schemas.microsoft.com/office/powerpoint/2010/main" val="44276779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965058" y="281766"/>
            <a:ext cx="1057981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Shinobi</a:t>
            </a:r>
            <a:r>
              <a:rPr sz="7000" dirty="0">
                <a:solidFill>
                  <a:srgbClr val="00AEEE"/>
                </a:solidFill>
                <a:latin typeface="Gill Sans MT" panose="020B0502020104020203" pitchFamily="34" charset="77"/>
              </a:rPr>
              <a:t>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70360" y="1339979"/>
            <a:ext cx="2851743"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obscure</a:t>
            </a:r>
            <a:endParaRPr sz="7200"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515023" y="4221545"/>
            <a:ext cx="7196668" cy="176458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If something or someone is obscure, they are unknown, or are known by only a few people.</a:t>
            </a:r>
          </a:p>
        </p:txBody>
      </p:sp>
      <p:sp>
        <p:nvSpPr>
          <p:cNvPr id="155" name="The was a tear in Freddie’s new school jumper."/>
          <p:cNvSpPr txBox="1"/>
          <p:nvPr/>
        </p:nvSpPr>
        <p:spPr>
          <a:xfrm>
            <a:off x="0" y="6697753"/>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meaning of the poem seemed </a:t>
            </a:r>
            <a:r>
              <a:rPr lang="en-GB" b="1" dirty="0"/>
              <a:t>obscure</a:t>
            </a:r>
            <a:r>
              <a:rPr lang="en-GB" dirty="0"/>
              <a:t> to the class.</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5040153"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err="1">
                <a:latin typeface="Gill Sans MT" panose="020B0502020104020203" pitchFamily="34" charset="77"/>
              </a:rPr>
              <a:t>ob-scure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276424328"/>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3334831431"/>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ambiguous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clear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indent="0" algn="ctr" defTabSz="584200" rtl="0" eaLnBrk="1" fontAlgn="auto" latinLnBrk="0" hangingPunct="1">
                        <a:lnSpc>
                          <a:spcPct val="100000"/>
                        </a:lnSpc>
                        <a:spcBef>
                          <a:spcPts val="0"/>
                        </a:spcBef>
                        <a:spcAft>
                          <a:spcPts val="0"/>
                        </a:spcAft>
                        <a:buClrTx/>
                        <a:buSzTx/>
                        <a:buFontTx/>
                        <a:buNone/>
                        <a:tabLst/>
                        <a:defRPr/>
                      </a:pPr>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sure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almost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vague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definite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ly</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pure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completely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3" name="Picture 2">
            <a:extLst>
              <a:ext uri="{FF2B5EF4-FFF2-40B4-BE49-F238E27FC236}">
                <a16:creationId xmlns:a16="http://schemas.microsoft.com/office/drawing/2014/main" id="{60602D22-8079-D8A6-8854-626BC391EE60}"/>
              </a:ext>
            </a:extLst>
          </p:cNvPr>
          <p:cNvPicPr>
            <a:picLocks noChangeAspect="1"/>
          </p:cNvPicPr>
          <p:nvPr/>
        </p:nvPicPr>
        <p:blipFill>
          <a:blip r:embed="rId4"/>
          <a:stretch>
            <a:fillRect/>
          </a:stretch>
        </p:blipFill>
        <p:spPr>
          <a:xfrm>
            <a:off x="9132080" y="2978695"/>
            <a:ext cx="3251200" cy="3251200"/>
          </a:xfrm>
          <a:prstGeom prst="rect">
            <a:avLst/>
          </a:prstGeom>
        </p:spPr>
      </p:pic>
    </p:spTree>
    <p:extLst>
      <p:ext uri="{BB962C8B-B14F-4D97-AF65-F5344CB8AC3E}">
        <p14:creationId xmlns:p14="http://schemas.microsoft.com/office/powerpoint/2010/main" val="3272518309"/>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4237199" y="4067780"/>
            <a:ext cx="4848825"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lang="en-GB" sz="2800" dirty="0">
                <a:latin typeface="Gill Sans MT" panose="020B0502020104020203" pitchFamily="34" charset="77"/>
              </a:rPr>
              <a:t>Focus Word </a:t>
            </a:r>
            <a:r>
              <a:rPr lang="en-GB" sz="1800" dirty="0">
                <a:latin typeface="Gill Sans MT" panose="020B0502020104020203" pitchFamily="34" charset="77"/>
              </a:rPr>
              <a:t>(write below)</a:t>
            </a:r>
            <a:r>
              <a:rPr sz="1800" dirty="0">
                <a:latin typeface="Gill Sans MT" panose="020B0502020104020203" pitchFamily="34" charset="77"/>
              </a:rPr>
              <a:t>:</a:t>
            </a:r>
          </a:p>
        </p:txBody>
      </p:sp>
      <p:sp>
        <p:nvSpPr>
          <p:cNvPr id="152" name="Definition:"/>
          <p:cNvSpPr txBox="1"/>
          <p:nvPr/>
        </p:nvSpPr>
        <p:spPr>
          <a:xfrm>
            <a:off x="134969" y="1009378"/>
            <a:ext cx="6301398"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pPr algn="l"/>
            <a:r>
              <a:rPr lang="en-GB" sz="2800" dirty="0">
                <a:latin typeface="Gill Sans MT" panose="020B0502020104020203" pitchFamily="34" charset="77"/>
              </a:rPr>
              <a:t>Describe / Definition</a:t>
            </a:r>
            <a:r>
              <a:rPr sz="2800" dirty="0">
                <a:latin typeface="Gill Sans MT" panose="020B0502020104020203" pitchFamily="34" charset="77"/>
              </a:rPr>
              <a:t>: </a:t>
            </a:r>
          </a:p>
        </p:txBody>
      </p:sp>
      <p:sp>
        <p:nvSpPr>
          <p:cNvPr id="165" name="Word Class"/>
          <p:cNvSpPr txBox="1"/>
          <p:nvPr/>
        </p:nvSpPr>
        <p:spPr>
          <a:xfrm>
            <a:off x="9548254" y="4558715"/>
            <a:ext cx="194123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2800" dirty="0">
                <a:solidFill>
                  <a:srgbClr val="C92405"/>
                </a:solidFill>
                <a:latin typeface="Gill Sans MT" panose="020B0502020104020203" pitchFamily="34" charset="77"/>
              </a:rPr>
              <a:t>Word Class</a:t>
            </a:r>
            <a:r>
              <a:rPr lang="en-GB" sz="2800" dirty="0">
                <a:solidFill>
                  <a:srgbClr val="C92405"/>
                </a:solidFill>
                <a:latin typeface="Gill Sans MT" panose="020B0502020104020203" pitchFamily="34" charset="77"/>
              </a:rPr>
              <a:t>:</a:t>
            </a:r>
            <a:endParaRPr sz="2800" dirty="0">
              <a:solidFill>
                <a:srgbClr val="C92405"/>
              </a:solidFill>
              <a:latin typeface="Gill Sans MT" panose="020B0502020104020203" pitchFamily="34" charset="77"/>
            </a:endParaRPr>
          </a:p>
        </p:txBody>
      </p:sp>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nvGraphicFramePr>
        <p:xfrm>
          <a:off x="0" y="5616398"/>
          <a:ext cx="6522398" cy="4137202"/>
        </p:xfrm>
        <a:graphic>
          <a:graphicData uri="http://schemas.openxmlformats.org/drawingml/2006/table">
            <a:tbl>
              <a:tblPr firstRow="1" bandRow="1">
                <a:tableStyleId>{5940675A-B579-460E-94D1-54222C63F5DA}</a:tableStyleId>
              </a:tblPr>
              <a:tblGrid>
                <a:gridCol w="3261199">
                  <a:extLst>
                    <a:ext uri="{9D8B030D-6E8A-4147-A177-3AD203B41FA5}">
                      <a16:colId xmlns:a16="http://schemas.microsoft.com/office/drawing/2014/main" val="1062734036"/>
                    </a:ext>
                  </a:extLst>
                </a:gridCol>
                <a:gridCol w="3261199">
                  <a:extLst>
                    <a:ext uri="{9D8B030D-6E8A-4147-A177-3AD203B41FA5}">
                      <a16:colId xmlns:a16="http://schemas.microsoft.com/office/drawing/2014/main" val="2844254734"/>
                    </a:ext>
                  </a:extLst>
                </a:gridCol>
              </a:tblGrid>
              <a:tr h="716790">
                <a:tc>
                  <a:txBody>
                    <a:bodyPr/>
                    <a:lstStyle/>
                    <a:p>
                      <a:r>
                        <a:rPr lang="en-GB" sz="2600" b="0" dirty="0">
                          <a:solidFill>
                            <a:srgbClr val="DD2909"/>
                          </a:solidFill>
                          <a:latin typeface="Gill Sans MT" panose="020B0502020104020203" pitchFamily="34" charset="77"/>
                        </a:rPr>
                        <a:t>Synonyms: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with same / similar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Antonyms:</a:t>
                      </a:r>
                    </a:p>
                    <a:p>
                      <a:r>
                        <a:rPr lang="en-GB" sz="1400" b="0" dirty="0">
                          <a:solidFill>
                            <a:schemeClr val="tx1"/>
                          </a:solidFill>
                          <a:latin typeface="Gill Sans MT" panose="020B0502020104020203" pitchFamily="34" charset="77"/>
                        </a:rPr>
                        <a:t>(words with opposite meaning)</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351811">
                <a:tc>
                  <a:txBody>
                    <a:bodyPr/>
                    <a:lstStyle/>
                    <a:p>
                      <a:r>
                        <a:rPr lang="en-GB" sz="2600" dirty="0">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716790">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Rhymes: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(words that sound the same)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Link Words:</a:t>
                      </a:r>
                    </a:p>
                    <a:p>
                      <a:pPr marL="0" marR="0" lvl="0" indent="0" algn="ctr" defTabSz="584200" rtl="0" eaLnBrk="1" fontAlgn="auto" latinLnBrk="0" hangingPunct="1">
                        <a:lnSpc>
                          <a:spcPct val="100000"/>
                        </a:lnSpc>
                        <a:spcBef>
                          <a:spcPts val="0"/>
                        </a:spcBef>
                        <a:spcAft>
                          <a:spcPts val="0"/>
                        </a:spcAft>
                        <a:buClrTx/>
                        <a:buSzTx/>
                        <a:buFontTx/>
                        <a:buNone/>
                        <a:tabLst/>
                        <a:defRPr/>
                      </a:pPr>
                      <a:r>
                        <a:rPr lang="en-GB" sz="1400" b="0" dirty="0">
                          <a:solidFill>
                            <a:schemeClr val="tx1"/>
                          </a:solidFill>
                          <a:latin typeface="Gill Sans MT" panose="020B0502020104020203" pitchFamily="34" charset="77"/>
                        </a:rPr>
                        <a:t>(Example: football = pitch, team, player)</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351811">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3" name="Rounded Rectangle 2">
            <a:extLst>
              <a:ext uri="{FF2B5EF4-FFF2-40B4-BE49-F238E27FC236}">
                <a16:creationId xmlns:a16="http://schemas.microsoft.com/office/drawing/2014/main" id="{F6EBC672-2A25-9A4F-BEA5-DD15238F7A08}"/>
              </a:ext>
            </a:extLst>
          </p:cNvPr>
          <p:cNvSpPr/>
          <p:nvPr/>
        </p:nvSpPr>
        <p:spPr>
          <a:xfrm>
            <a:off x="4049306" y="4519916"/>
            <a:ext cx="5331577" cy="1099584"/>
          </a:xfrm>
          <a:prstGeom prst="roundRect">
            <a:avLst/>
          </a:prstGeom>
          <a:ln/>
        </p:spPr>
        <p:style>
          <a:lnRef idx="2">
            <a:schemeClr val="accent1"/>
          </a:lnRef>
          <a:fillRef idx="1">
            <a:schemeClr val="lt1"/>
          </a:fillRef>
          <a:effectRef idx="0">
            <a:schemeClr val="accent1"/>
          </a:effectRef>
          <a:fontRef idx="minor">
            <a:schemeClr val="dk1"/>
          </a:fontRef>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cxnSp>
        <p:nvCxnSpPr>
          <p:cNvPr id="6" name="Straight Connector 5">
            <a:extLst>
              <a:ext uri="{FF2B5EF4-FFF2-40B4-BE49-F238E27FC236}">
                <a16:creationId xmlns:a16="http://schemas.microsoft.com/office/drawing/2014/main" id="{0C0EB75B-CE44-7846-AB22-8FD283C0F727}"/>
              </a:ext>
            </a:extLst>
          </p:cNvPr>
          <p:cNvCxnSpPr>
            <a:cxnSpLocks/>
          </p:cNvCxnSpPr>
          <p:nvPr/>
        </p:nvCxnSpPr>
        <p:spPr>
          <a:xfrm>
            <a:off x="9230050" y="4527937"/>
            <a:ext cx="3774750" cy="23084"/>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a:extLst>
              <a:ext uri="{FF2B5EF4-FFF2-40B4-BE49-F238E27FC236}">
                <a16:creationId xmlns:a16="http://schemas.microsoft.com/office/drawing/2014/main" id="{FB28A97C-5AC4-BD49-B3AB-E8446B04A0F7}"/>
              </a:ext>
            </a:extLst>
          </p:cNvPr>
          <p:cNvCxnSpPr>
            <a:cxnSpLocks/>
          </p:cNvCxnSpPr>
          <p:nvPr/>
        </p:nvCxnSpPr>
        <p:spPr>
          <a:xfrm>
            <a:off x="9230050" y="5619500"/>
            <a:ext cx="3774750"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6" name="Word Class">
            <a:extLst>
              <a:ext uri="{FF2B5EF4-FFF2-40B4-BE49-F238E27FC236}">
                <a16:creationId xmlns:a16="http://schemas.microsoft.com/office/drawing/2014/main" id="{21640A06-AF8A-9643-B8EB-F336ADD7BF49}"/>
              </a:ext>
            </a:extLst>
          </p:cNvPr>
          <p:cNvSpPr txBox="1"/>
          <p:nvPr/>
        </p:nvSpPr>
        <p:spPr>
          <a:xfrm>
            <a:off x="6584702" y="5627194"/>
            <a:ext cx="3170741"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lang="en-GB" sz="2800" dirty="0">
                <a:solidFill>
                  <a:srgbClr val="C92405"/>
                </a:solidFill>
                <a:latin typeface="Gill Sans MT" panose="020B0502020104020203" pitchFamily="34" charset="77"/>
              </a:rPr>
              <a:t>Draw your sentence:</a:t>
            </a:r>
            <a:endParaRPr sz="2800" dirty="0">
              <a:solidFill>
                <a:srgbClr val="C92405"/>
              </a:solidFill>
              <a:latin typeface="Gill Sans MT" panose="020B0502020104020203" pitchFamily="34" charset="77"/>
            </a:endParaRPr>
          </a:p>
        </p:txBody>
      </p:sp>
      <p:cxnSp>
        <p:nvCxnSpPr>
          <p:cNvPr id="47" name="Straight Connector 46">
            <a:extLst>
              <a:ext uri="{FF2B5EF4-FFF2-40B4-BE49-F238E27FC236}">
                <a16:creationId xmlns:a16="http://schemas.microsoft.com/office/drawing/2014/main" id="{12BEAB5B-888F-AB4B-8084-B7517E46124D}"/>
              </a:ext>
            </a:extLst>
          </p:cNvPr>
          <p:cNvCxnSpPr>
            <a:cxnSpLocks/>
          </p:cNvCxnSpPr>
          <p:nvPr/>
        </p:nvCxnSpPr>
        <p:spPr>
          <a:xfrm>
            <a:off x="6502400" y="834297"/>
            <a:ext cx="0" cy="3443268"/>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48" name="Word Class">
            <a:extLst>
              <a:ext uri="{FF2B5EF4-FFF2-40B4-BE49-F238E27FC236}">
                <a16:creationId xmlns:a16="http://schemas.microsoft.com/office/drawing/2014/main" id="{B87BA57F-911C-9345-ADD2-5EB8324B7021}"/>
              </a:ext>
            </a:extLst>
          </p:cNvPr>
          <p:cNvSpPr txBox="1"/>
          <p:nvPr/>
        </p:nvSpPr>
        <p:spPr>
          <a:xfrm>
            <a:off x="6584702" y="1015294"/>
            <a:ext cx="3912327" cy="5334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pPr algn="l"/>
            <a:r>
              <a:rPr lang="en-GB" sz="2800" dirty="0">
                <a:solidFill>
                  <a:srgbClr val="C92405"/>
                </a:solidFill>
                <a:latin typeface="Gill Sans MT" panose="020B0502020104020203" pitchFamily="34" charset="77"/>
              </a:rPr>
              <a:t>Use it in a sentence:</a:t>
            </a:r>
            <a:endParaRPr sz="2800" dirty="0">
              <a:solidFill>
                <a:srgbClr val="C92405"/>
              </a:solidFill>
              <a:latin typeface="Gill Sans MT" panose="020B0502020104020203" pitchFamily="34" charset="77"/>
            </a:endParaRPr>
          </a:p>
        </p:txBody>
      </p:sp>
      <p:sp>
        <p:nvSpPr>
          <p:cNvPr id="148" name="Grasshopper Word of the Day"/>
          <p:cNvSpPr txBox="1"/>
          <p:nvPr/>
        </p:nvSpPr>
        <p:spPr>
          <a:xfrm>
            <a:off x="1302106" y="17462"/>
            <a:ext cx="9802363"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Laboratory</a:t>
            </a:r>
            <a:endParaRPr sz="7000" dirty="0">
              <a:solidFill>
                <a:srgbClr val="00AEEE"/>
              </a:solidFill>
              <a:latin typeface="Gill Sans MT" panose="020B0502020104020203" pitchFamily="34" charset="77"/>
            </a:endParaRP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489491" y="339363"/>
            <a:ext cx="1622203" cy="1340029"/>
          </a:xfrm>
          <a:prstGeom prst="rect">
            <a:avLst/>
          </a:prstGeom>
        </p:spPr>
      </p:pic>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cxnSp>
        <p:nvCxnSpPr>
          <p:cNvPr id="57" name="Straight Connector 56">
            <a:extLst>
              <a:ext uri="{FF2B5EF4-FFF2-40B4-BE49-F238E27FC236}">
                <a16:creationId xmlns:a16="http://schemas.microsoft.com/office/drawing/2014/main" id="{19C2E683-E563-EC4A-8BCC-97B73FE19449}"/>
              </a:ext>
            </a:extLst>
          </p:cNvPr>
          <p:cNvCxnSpPr>
            <a:cxnSpLocks/>
          </p:cNvCxnSpPr>
          <p:nvPr/>
        </p:nvCxnSpPr>
        <p:spPr>
          <a:xfrm>
            <a:off x="206685" y="1451841"/>
            <a:ext cx="3056466"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60" name="Straight Connector 59">
            <a:extLst>
              <a:ext uri="{FF2B5EF4-FFF2-40B4-BE49-F238E27FC236}">
                <a16:creationId xmlns:a16="http://schemas.microsoft.com/office/drawing/2014/main" id="{5D8D83E5-1C51-AE4B-956A-5207505C9075}"/>
              </a:ext>
            </a:extLst>
          </p:cNvPr>
          <p:cNvCxnSpPr>
            <a:cxnSpLocks/>
          </p:cNvCxnSpPr>
          <p:nvPr/>
        </p:nvCxnSpPr>
        <p:spPr>
          <a:xfrm>
            <a:off x="6681048" y="1451841"/>
            <a:ext cx="2849277" cy="0"/>
          </a:xfrm>
          <a:prstGeom prst="line">
            <a:avLst/>
          </a:prstGeom>
          <a:ln w="9525" cap="flat" cmpd="sng" algn="ctr">
            <a:solidFill>
              <a:srgbClr val="0365C0"/>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1696123833"/>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891448617"/>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silent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dash</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create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 </a:t>
                      </a:r>
                      <a:r>
                        <a:rPr lang="en-GB" sz="2600" b="0" dirty="0">
                          <a:solidFill>
                            <a:schemeClr val="tx1"/>
                          </a:solidFill>
                          <a:latin typeface="Gill Sans MT" panose="020B0502020104020203" pitchFamily="34" charset="77"/>
                        </a:rPr>
                        <a:t>spare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98239" y="128282"/>
            <a:ext cx="227863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454" y="8852728"/>
            <a:ext cx="971450" cy="802471"/>
          </a:xfrm>
          <a:prstGeom prst="rect">
            <a:avLst/>
          </a:prstGeom>
        </p:spPr>
      </p:pic>
      <p:pic>
        <p:nvPicPr>
          <p:cNvPr id="5" name="Picture 4">
            <a:extLst>
              <a:ext uri="{FF2B5EF4-FFF2-40B4-BE49-F238E27FC236}">
                <a16:creationId xmlns:a16="http://schemas.microsoft.com/office/drawing/2014/main" id="{CB397327-F896-5F47-97C7-A835D9998C2D}"/>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spTree>
    <p:extLst>
      <p:ext uri="{BB962C8B-B14F-4D97-AF65-F5344CB8AC3E}">
        <p14:creationId xmlns:p14="http://schemas.microsoft.com/office/powerpoint/2010/main" val="2795170065"/>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4142548177"/>
              </p:ext>
            </p:extLst>
          </p:nvPr>
        </p:nvGraphicFramePr>
        <p:xfrm>
          <a:off x="0" y="1197272"/>
          <a:ext cx="13004800" cy="8538866"/>
        </p:xfrm>
        <a:graphic>
          <a:graphicData uri="http://schemas.openxmlformats.org/drawingml/2006/table">
            <a:tbl>
              <a:tblPr firstRow="1" bandRow="1">
                <a:tableStyleId>{5940675A-B579-460E-94D1-54222C63F5DA}</a:tableStyleId>
              </a:tblPr>
              <a:tblGrid>
                <a:gridCol w="6502400">
                  <a:extLst>
                    <a:ext uri="{9D8B030D-6E8A-4147-A177-3AD203B41FA5}">
                      <a16:colId xmlns:a16="http://schemas.microsoft.com/office/drawing/2014/main" val="1062734036"/>
                    </a:ext>
                  </a:extLst>
                </a:gridCol>
                <a:gridCol w="6502400">
                  <a:extLst>
                    <a:ext uri="{9D8B030D-6E8A-4147-A177-3AD203B41FA5}">
                      <a16:colId xmlns:a16="http://schemas.microsoft.com/office/drawing/2014/main" val="2844254734"/>
                    </a:ext>
                  </a:extLst>
                </a:gridCol>
              </a:tblGrid>
              <a:tr h="635235">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sparse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ct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intercept</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3634198">
                <a:tc>
                  <a:txBody>
                    <a:bodyPr/>
                    <a:lstStyle/>
                    <a:p>
                      <a:pPr algn="l"/>
                      <a:r>
                        <a:rPr lang="en-GB" sz="2600" dirty="0">
                          <a:solidFill>
                            <a:schemeClr val="tx1"/>
                          </a:solidFill>
                          <a:latin typeface="Gill Sans MT" panose="020B0502020104020203" pitchFamily="34" charset="77"/>
                        </a:rPr>
                        <a:t> </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algn="l"/>
                      <a:endParaRPr lang="en-GB" sz="2600" dirty="0">
                        <a:solidFill>
                          <a:schemeClr val="tx1"/>
                        </a:solidFill>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35235">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provoke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0365C0"/>
                          </a:solidFill>
                          <a:latin typeface="Gill Sans MT" panose="020B0502020104020203" pitchFamily="34" charset="77"/>
                        </a:rPr>
                        <a:t>Word:</a:t>
                      </a:r>
                      <a:r>
                        <a:rPr lang="en-GB" sz="2600" b="0" dirty="0">
                          <a:solidFill>
                            <a:schemeClr val="tx1"/>
                          </a:solidFill>
                          <a:latin typeface="Gill Sans MT" panose="020B0502020104020203" pitchFamily="34" charset="77"/>
                        </a:rPr>
                        <a:t> obscure</a:t>
                      </a: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3634198">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ap="flat" cmpd="sng" algn="ctr">
                      <a:solidFill>
                        <a:srgbClr val="0365C0"/>
                      </a:solidFill>
                      <a:prstDash val="sysDash"/>
                      <a:round/>
                      <a:headEnd type="none" w="med" len="med"/>
                      <a:tailEnd type="none" w="med" len="med"/>
                    </a:lnL>
                    <a:lnR w="12700" cap="flat" cmpd="sng" algn="ctr">
                      <a:solidFill>
                        <a:srgbClr val="0365C0"/>
                      </a:solidFill>
                      <a:prstDash val="sysDash"/>
                      <a:round/>
                      <a:headEnd type="none" w="med" len="med"/>
                      <a:tailEnd type="none" w="med" len="med"/>
                    </a:lnR>
                    <a:lnT w="12700" cap="flat" cmpd="sng" algn="ctr">
                      <a:solidFill>
                        <a:srgbClr val="0365C0"/>
                      </a:solidFill>
                      <a:prstDash val="sysDash"/>
                      <a:round/>
                      <a:headEnd type="none" w="med" len="med"/>
                      <a:tailEnd type="none" w="med" len="med"/>
                    </a:lnT>
                    <a:lnB w="12700" cap="flat" cmpd="sng" algn="ctr">
                      <a:solidFill>
                        <a:srgbClr val="0365C0"/>
                      </a:solidFill>
                      <a:prstDash val="sysDash"/>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51319385"/>
                  </a:ext>
                </a:extLst>
              </a:tr>
            </a:tbl>
          </a:graphicData>
        </a:graphic>
      </p:graphicFrame>
      <p:sp>
        <p:nvSpPr>
          <p:cNvPr id="148" name="Grasshopper Word of the Day"/>
          <p:cNvSpPr txBox="1"/>
          <p:nvPr/>
        </p:nvSpPr>
        <p:spPr>
          <a:xfrm>
            <a:off x="324857" y="17462"/>
            <a:ext cx="9121088"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Vocabulary Visualiser</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80310"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Draw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and bring them to life.</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pic>
        <p:nvPicPr>
          <p:cNvPr id="7" name="Picture 6">
            <a:extLst>
              <a:ext uri="{FF2B5EF4-FFF2-40B4-BE49-F238E27FC236}">
                <a16:creationId xmlns:a16="http://schemas.microsoft.com/office/drawing/2014/main" id="{EA86BE72-1703-3C4A-ADCE-227617DFFA18}"/>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spTree>
    <p:extLst>
      <p:ext uri="{BB962C8B-B14F-4D97-AF65-F5344CB8AC3E}">
        <p14:creationId xmlns:p14="http://schemas.microsoft.com/office/powerpoint/2010/main" val="2580703173"/>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Grasshopper</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454912703"/>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silent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create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dash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flavour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spare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2115761539"/>
              </p:ext>
            </p:extLst>
          </p:nvPr>
        </p:nvGraphicFramePr>
        <p:xfrm>
          <a:off x="5307795" y="1251704"/>
          <a:ext cx="4826233" cy="7695072"/>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Grasshopper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To *** something means to cause it to happen or exist.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You use *** to describe something that is not being used by anyone, and is therefore available for someone to use.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Someone who is *** is not speaking.</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000" dirty="0">
                          <a:latin typeface="Gill Sans MT" panose="020B0502020104020203" pitchFamily="34" charset="77"/>
                        </a:rPr>
                        <a:t>The *** of a food or drink is its taste.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000" b="0" i="0" dirty="0">
                          <a:solidFill>
                            <a:srgbClr val="001D35"/>
                          </a:solidFill>
                          <a:effectLst/>
                          <a:latin typeface="Google Sans"/>
                        </a:rPr>
                        <a:t>If you *** somewhere, you run or go there quickly and suddenly.</a:t>
                      </a:r>
                      <a:endParaRPr lang="en-GB" sz="3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1" name="Picture 20">
            <a:extLst>
              <a:ext uri="{FF2B5EF4-FFF2-40B4-BE49-F238E27FC236}">
                <a16:creationId xmlns:a16="http://schemas.microsoft.com/office/drawing/2014/main" id="{BF77523C-8284-C341-BC29-295082F3A8DF}"/>
              </a:ext>
            </a:extLst>
          </p:cNvPr>
          <p:cNvPicPr>
            <a:picLocks noChangeAspect="1"/>
          </p:cNvPicPr>
          <p:nvPr/>
        </p:nvPicPr>
        <p:blipFill rotWithShape="1">
          <a:blip r:embed="rId4">
            <a:extLst>
              <a:ext uri="{28A0092B-C50C-407E-A947-70E740481C1C}">
                <a14:useLocalDpi xmlns:a14="http://schemas.microsoft.com/office/drawing/2010/main" val="0"/>
              </a:ext>
            </a:extLst>
          </a:blip>
          <a:srcRect l="28499" t="16006" r="27914" b="20497"/>
          <a:stretch/>
        </p:blipFill>
        <p:spPr>
          <a:xfrm>
            <a:off x="11514957" y="17462"/>
            <a:ext cx="1600913" cy="1800471"/>
          </a:xfrm>
          <a:prstGeom prst="rect">
            <a:avLst/>
          </a:prstGeom>
        </p:spPr>
      </p:pic>
      <p:pic>
        <p:nvPicPr>
          <p:cNvPr id="2" name="Picture 1">
            <a:extLst>
              <a:ext uri="{FF2B5EF4-FFF2-40B4-BE49-F238E27FC236}">
                <a16:creationId xmlns:a16="http://schemas.microsoft.com/office/drawing/2014/main" id="{447572C3-AAD8-F868-31DA-49B6DEEBE620}"/>
              </a:ext>
            </a:extLst>
          </p:cNvPr>
          <p:cNvPicPr>
            <a:picLocks noChangeAspect="1"/>
          </p:cNvPicPr>
          <p:nvPr/>
        </p:nvPicPr>
        <p:blipFill>
          <a:blip r:embed="rId5"/>
          <a:stretch>
            <a:fillRect/>
          </a:stretch>
        </p:blipFill>
        <p:spPr>
          <a:xfrm>
            <a:off x="11279002" y="5517888"/>
            <a:ext cx="673224" cy="673224"/>
          </a:xfrm>
          <a:prstGeom prst="rect">
            <a:avLst/>
          </a:prstGeom>
        </p:spPr>
      </p:pic>
      <p:pic>
        <p:nvPicPr>
          <p:cNvPr id="3" name="Picture 2">
            <a:extLst>
              <a:ext uri="{FF2B5EF4-FFF2-40B4-BE49-F238E27FC236}">
                <a16:creationId xmlns:a16="http://schemas.microsoft.com/office/drawing/2014/main" id="{4E94B568-3EA7-7019-93AA-C0144637610C}"/>
              </a:ext>
            </a:extLst>
          </p:cNvPr>
          <p:cNvPicPr>
            <a:picLocks noChangeAspect="1"/>
          </p:cNvPicPr>
          <p:nvPr/>
        </p:nvPicPr>
        <p:blipFill>
          <a:blip r:embed="rId6"/>
          <a:stretch>
            <a:fillRect/>
          </a:stretch>
        </p:blipFill>
        <p:spPr>
          <a:xfrm>
            <a:off x="11464082" y="3017950"/>
            <a:ext cx="615576" cy="615576"/>
          </a:xfrm>
          <a:prstGeom prst="rect">
            <a:avLst/>
          </a:prstGeom>
        </p:spPr>
      </p:pic>
      <p:pic>
        <p:nvPicPr>
          <p:cNvPr id="5" name="Picture 4">
            <a:extLst>
              <a:ext uri="{FF2B5EF4-FFF2-40B4-BE49-F238E27FC236}">
                <a16:creationId xmlns:a16="http://schemas.microsoft.com/office/drawing/2014/main" id="{31BD841A-48BD-0EE1-5EE3-197F3402E8CE}"/>
              </a:ext>
            </a:extLst>
          </p:cNvPr>
          <p:cNvPicPr>
            <a:picLocks noChangeAspect="1"/>
          </p:cNvPicPr>
          <p:nvPr/>
        </p:nvPicPr>
        <p:blipFill>
          <a:blip r:embed="rId7"/>
          <a:stretch>
            <a:fillRect/>
          </a:stretch>
        </p:blipFill>
        <p:spPr>
          <a:xfrm>
            <a:off x="11031850" y="7946397"/>
            <a:ext cx="920376" cy="920376"/>
          </a:xfrm>
          <a:prstGeom prst="rect">
            <a:avLst/>
          </a:prstGeom>
        </p:spPr>
      </p:pic>
      <p:pic>
        <p:nvPicPr>
          <p:cNvPr id="6" name="Picture 5">
            <a:extLst>
              <a:ext uri="{FF2B5EF4-FFF2-40B4-BE49-F238E27FC236}">
                <a16:creationId xmlns:a16="http://schemas.microsoft.com/office/drawing/2014/main" id="{2A0E5BD4-DF7E-66DF-0B43-CB2C32E0F47E}"/>
              </a:ext>
            </a:extLst>
          </p:cNvPr>
          <p:cNvPicPr>
            <a:picLocks noChangeAspect="1"/>
          </p:cNvPicPr>
          <p:nvPr/>
        </p:nvPicPr>
        <p:blipFill>
          <a:blip r:embed="rId8"/>
          <a:stretch>
            <a:fillRect/>
          </a:stretch>
        </p:blipFill>
        <p:spPr>
          <a:xfrm>
            <a:off x="11054768" y="6613619"/>
            <a:ext cx="920377" cy="920377"/>
          </a:xfrm>
          <a:prstGeom prst="rect">
            <a:avLst/>
          </a:prstGeom>
        </p:spPr>
      </p:pic>
      <p:pic>
        <p:nvPicPr>
          <p:cNvPr id="7" name="Picture 6">
            <a:extLst>
              <a:ext uri="{FF2B5EF4-FFF2-40B4-BE49-F238E27FC236}">
                <a16:creationId xmlns:a16="http://schemas.microsoft.com/office/drawing/2014/main" id="{8749FB0C-EE90-230D-589F-CE4E01E1B8AF}"/>
              </a:ext>
            </a:extLst>
          </p:cNvPr>
          <p:cNvPicPr>
            <a:picLocks noChangeAspect="1"/>
          </p:cNvPicPr>
          <p:nvPr/>
        </p:nvPicPr>
        <p:blipFill>
          <a:blip r:embed="rId9"/>
          <a:stretch>
            <a:fillRect/>
          </a:stretch>
        </p:blipFill>
        <p:spPr>
          <a:xfrm>
            <a:off x="11225023" y="4003565"/>
            <a:ext cx="854635" cy="854635"/>
          </a:xfrm>
          <a:prstGeom prst="rect">
            <a:avLst/>
          </a:prstGeom>
        </p:spPr>
      </p:pic>
    </p:spTree>
    <p:extLst>
      <p:ext uri="{BB962C8B-B14F-4D97-AF65-F5344CB8AC3E}">
        <p14:creationId xmlns:p14="http://schemas.microsoft.com/office/powerpoint/2010/main" val="4015714986"/>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7D75134-4940-2E43-970D-7151127F0958}"/>
              </a:ext>
            </a:extLst>
          </p:cNvPr>
          <p:cNvGrpSpPr/>
          <p:nvPr/>
        </p:nvGrpSpPr>
        <p:grpSpPr>
          <a:xfrm rot="19711631">
            <a:off x="13071077" y="-391348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148" name="Grasshopper Word of the Day"/>
          <p:cNvSpPr txBox="1"/>
          <p:nvPr/>
        </p:nvSpPr>
        <p:spPr>
          <a:xfrm>
            <a:off x="817786" y="17462"/>
            <a:ext cx="8135240" cy="11798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lang="en-GB" sz="7000" dirty="0">
                <a:solidFill>
                  <a:srgbClr val="00AEEE"/>
                </a:solidFill>
                <a:latin typeface="Gill Sans MT" panose="020B0502020104020203" pitchFamily="34" charset="77"/>
              </a:rPr>
              <a:t>Matching Meanings</a:t>
            </a:r>
            <a:endParaRPr sz="7000" dirty="0">
              <a:solidFill>
                <a:srgbClr val="00AEEE"/>
              </a:solidFill>
              <a:latin typeface="Gill Sans MT" panose="020B0502020104020203" pitchFamily="34" charset="77"/>
            </a:endParaRPr>
          </a:p>
        </p:txBody>
      </p:sp>
      <p:grpSp>
        <p:nvGrpSpPr>
          <p:cNvPr id="54" name="Group 53">
            <a:extLst>
              <a:ext uri="{FF2B5EF4-FFF2-40B4-BE49-F238E27FC236}">
                <a16:creationId xmlns:a16="http://schemas.microsoft.com/office/drawing/2014/main" id="{A82874A9-E32D-124C-8613-05482F0523A3}"/>
              </a:ext>
            </a:extLst>
          </p:cNvPr>
          <p:cNvGrpSpPr/>
          <p:nvPr/>
        </p:nvGrpSpPr>
        <p:grpSpPr>
          <a:xfrm rot="8845784">
            <a:off x="-8510484" y="2077609"/>
            <a:ext cx="8917924" cy="15439250"/>
            <a:chOff x="11782763" y="-862597"/>
            <a:chExt cx="8917924" cy="15439250"/>
          </a:xfrm>
        </p:grpSpPr>
        <p:sp>
          <p:nvSpPr>
            <p:cNvPr id="55" name="Rectangle 54">
              <a:extLst>
                <a:ext uri="{FF2B5EF4-FFF2-40B4-BE49-F238E27FC236}">
                  <a16:creationId xmlns:a16="http://schemas.microsoft.com/office/drawing/2014/main" id="{C38AC6DB-B440-4147-958A-EA8A6D2C6896}"/>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56" name="Rectangle 55">
              <a:extLst>
                <a:ext uri="{FF2B5EF4-FFF2-40B4-BE49-F238E27FC236}">
                  <a16:creationId xmlns:a16="http://schemas.microsoft.com/office/drawing/2014/main" id="{DA48E428-6FC2-4646-A3EE-F1C389DEE3EE}"/>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 name="TextBox 3">
            <a:extLst>
              <a:ext uri="{FF2B5EF4-FFF2-40B4-BE49-F238E27FC236}">
                <a16:creationId xmlns:a16="http://schemas.microsoft.com/office/drawing/2014/main" id="{F960320C-5CFE-6448-A62D-AEE5B25DC1E7}"/>
              </a:ext>
            </a:extLst>
          </p:cNvPr>
          <p:cNvSpPr txBox="1"/>
          <p:nvPr/>
        </p:nvSpPr>
        <p:spPr>
          <a:xfrm>
            <a:off x="9308594" y="199998"/>
            <a:ext cx="2134647"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lang="en-GB" sz="1800" dirty="0">
                <a:latin typeface="Gill Sans MT" panose="020B0502020104020203" pitchFamily="34" charset="77"/>
              </a:rPr>
              <a:t>Draw lines </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from the </a:t>
            </a:r>
            <a:r>
              <a:rPr kumimoji="0" lang="en-GB" sz="1800" b="1" i="0" u="none" strike="noStrike" cap="none" spc="0" normalizeH="0" baseline="0" dirty="0">
                <a:ln>
                  <a:noFill/>
                </a:ln>
                <a:solidFill>
                  <a:srgbClr val="000000"/>
                </a:solidFill>
                <a:effectLst/>
                <a:uFillTx/>
                <a:latin typeface="Gill Sans MT" panose="020B0502020104020203" pitchFamily="34" charset="77"/>
                <a:sym typeface="Helvetica Light"/>
              </a:rPr>
              <a:t>Shinobi</a:t>
            </a:r>
            <a:r>
              <a:rPr kumimoji="0" lang="en-GB" sz="1800" b="0" i="0" u="none" strike="noStrike" cap="none" spc="0" normalizeH="0" baseline="0" dirty="0">
                <a:ln>
                  <a:noFill/>
                </a:ln>
                <a:solidFill>
                  <a:srgbClr val="000000"/>
                </a:solidFill>
                <a:effectLst/>
                <a:uFillTx/>
                <a:latin typeface="Gill Sans MT" panose="020B0502020104020203" pitchFamily="34" charset="77"/>
                <a:sym typeface="Helvetica Light"/>
              </a:rPr>
              <a:t> words to their definitions.</a:t>
            </a:r>
          </a:p>
        </p:txBody>
      </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7929" y="8819154"/>
            <a:ext cx="1021976" cy="844208"/>
          </a:xfrm>
          <a:prstGeom prst="rect">
            <a:avLst/>
          </a:prstGeom>
        </p:spPr>
      </p:pic>
      <p:graphicFrame>
        <p:nvGraphicFramePr>
          <p:cNvPr id="13" name="Table 2">
            <a:extLst>
              <a:ext uri="{FF2B5EF4-FFF2-40B4-BE49-F238E27FC236}">
                <a16:creationId xmlns:a16="http://schemas.microsoft.com/office/drawing/2014/main" id="{708C9FF0-0C9B-CC42-8D53-CC7C19324B6E}"/>
              </a:ext>
            </a:extLst>
          </p:cNvPr>
          <p:cNvGraphicFramePr>
            <a:graphicFrameLocks noGrp="1"/>
          </p:cNvGraphicFramePr>
          <p:nvPr>
            <p:extLst>
              <p:ext uri="{D42A27DB-BD31-4B8C-83A1-F6EECF244321}">
                <p14:modId xmlns:p14="http://schemas.microsoft.com/office/powerpoint/2010/main" val="580368130"/>
              </p:ext>
            </p:extLst>
          </p:nvPr>
        </p:nvGraphicFramePr>
        <p:xfrm>
          <a:off x="889659" y="1251704"/>
          <a:ext cx="2599938" cy="7695072"/>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600" dirty="0">
                          <a:latin typeface="Gill Sans MT" panose="020B0502020104020203" pitchFamily="34" charset="77"/>
                        </a:rPr>
                        <a:t>insecure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lang="en-GB" sz="2600" dirty="0">
                          <a:latin typeface="Gill Sans MT" panose="020B0502020104020203" pitchFamily="34" charset="77"/>
                        </a:rPr>
                        <a:t>sparse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600" dirty="0">
                          <a:latin typeface="Gill Sans MT" panose="020B0502020104020203" pitchFamily="34" charset="77"/>
                        </a:rPr>
                        <a:t>provoke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lang="en-GB" sz="2600" dirty="0">
                          <a:latin typeface="Gill Sans MT" panose="020B0502020104020203" pitchFamily="34" charset="77"/>
                        </a:rPr>
                        <a:t>intercept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lang="en-GB" sz="2600" dirty="0">
                          <a:latin typeface="Gill Sans MT" panose="020B0502020104020203" pitchFamily="34" charset="77"/>
                        </a:rPr>
                        <a:t>obscure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graphicFrame>
        <p:nvGraphicFramePr>
          <p:cNvPr id="14" name="Table 2">
            <a:extLst>
              <a:ext uri="{FF2B5EF4-FFF2-40B4-BE49-F238E27FC236}">
                <a16:creationId xmlns:a16="http://schemas.microsoft.com/office/drawing/2014/main" id="{FA5B5AA8-0E40-3441-9859-DDACC675242D}"/>
              </a:ext>
            </a:extLst>
          </p:cNvPr>
          <p:cNvGraphicFramePr>
            <a:graphicFrameLocks noGrp="1"/>
          </p:cNvGraphicFramePr>
          <p:nvPr>
            <p:extLst>
              <p:ext uri="{D42A27DB-BD31-4B8C-83A1-F6EECF244321}">
                <p14:modId xmlns:p14="http://schemas.microsoft.com/office/powerpoint/2010/main" val="237910651"/>
              </p:ext>
            </p:extLst>
          </p:nvPr>
        </p:nvGraphicFramePr>
        <p:xfrm>
          <a:off x="5307795" y="1251704"/>
          <a:ext cx="4826233" cy="7723200"/>
        </p:xfrm>
        <a:graphic>
          <a:graphicData uri="http://schemas.openxmlformats.org/drawingml/2006/table">
            <a:tbl>
              <a:tblPr firstRow="1" bandRow="1">
                <a:tableStyleId>{5940675A-B579-460E-94D1-54222C63F5DA}</a:tableStyleId>
              </a:tblPr>
              <a:tblGrid>
                <a:gridCol w="4826233">
                  <a:extLst>
                    <a:ext uri="{9D8B030D-6E8A-4147-A177-3AD203B41FA5}">
                      <a16:colId xmlns:a16="http://schemas.microsoft.com/office/drawing/2014/main" val="1062734036"/>
                    </a:ext>
                  </a:extLst>
                </a:gridCol>
              </a:tblGrid>
              <a:tr h="1282512">
                <a:tc>
                  <a:txBody>
                    <a:bodyPr/>
                    <a:lstStyle/>
                    <a:p>
                      <a:r>
                        <a:rPr lang="en-GB" sz="2600" b="0" dirty="0">
                          <a:solidFill>
                            <a:srgbClr val="DD2909"/>
                          </a:solidFill>
                          <a:latin typeface="Gill Sans MT" panose="020B0502020104020203" pitchFamily="34" charset="77"/>
                        </a:rPr>
                        <a:t>Shinobi Definitions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1282512">
                <a:tc>
                  <a:txBody>
                    <a:bodyPr/>
                    <a:lstStyle/>
                    <a:p>
                      <a:r>
                        <a:rPr lang="en-GB" sz="2000" dirty="0">
                          <a:latin typeface="Gill Sans MT" panose="020B0502020104020203" pitchFamily="34" charset="77"/>
                        </a:rPr>
                        <a:t>Something that is *** is small in number or amount and spread out over an area.</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 someone or something that is travelling from one place to another, you stop them before they get to their destination.</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r h="1282512">
                <a:tc>
                  <a:txBody>
                    <a:bodyPr/>
                    <a:lstStyle/>
                    <a:p>
                      <a:r>
                        <a:rPr lang="en-GB" sz="2000" dirty="0">
                          <a:latin typeface="Gill Sans MT" panose="020B0502020104020203" pitchFamily="34" charset="77"/>
                        </a:rPr>
                        <a:t>If something or someone is ***, they are unknown, or are known by only a few people.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216468079"/>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 someone, you deliberately annoy them and try to make them behave aggressively.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3700703368"/>
                  </a:ext>
                </a:extLst>
              </a:tr>
              <a:tr h="1282512">
                <a:tc>
                  <a:txBody>
                    <a:bodyPr/>
                    <a:lstStyle/>
                    <a:p>
                      <a:r>
                        <a:rPr kumimoji="0" lang="en-GB" sz="2000" b="0" i="0" u="none" strike="noStrike" cap="none" spc="0" normalizeH="0" baseline="0" dirty="0">
                          <a:ln>
                            <a:noFill/>
                          </a:ln>
                          <a:solidFill>
                            <a:srgbClr val="000000"/>
                          </a:solidFill>
                          <a:effectLst/>
                          <a:uFillTx/>
                          <a:latin typeface="Gill Sans MT" panose="020B0502020104020203" pitchFamily="34" charset="77"/>
                          <a:sym typeface="Helvetica Light"/>
                        </a:rPr>
                        <a:t>If you are ***, you lack confidence because you think that you are not good enough or are not loved.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064104805"/>
                  </a:ext>
                </a:extLst>
              </a:tr>
            </a:tbl>
          </a:graphicData>
        </a:graphic>
      </p:graphicFrame>
      <p:pic>
        <p:nvPicPr>
          <p:cNvPr id="22" name="Picture 21">
            <a:extLst>
              <a:ext uri="{FF2B5EF4-FFF2-40B4-BE49-F238E27FC236}">
                <a16:creationId xmlns:a16="http://schemas.microsoft.com/office/drawing/2014/main" id="{D14985E1-B661-AA43-82D5-8E7D020E9B75}"/>
              </a:ext>
            </a:extLst>
          </p:cNvPr>
          <p:cNvPicPr>
            <a:picLocks noChangeAspect="1"/>
          </p:cNvPicPr>
          <p:nvPr/>
        </p:nvPicPr>
        <p:blipFill rotWithShape="1">
          <a:blip r:embed="rId4">
            <a:extLst>
              <a:ext uri="{28A0092B-C50C-407E-A947-70E740481C1C}">
                <a14:useLocalDpi xmlns:a14="http://schemas.microsoft.com/office/drawing/2010/main" val="0"/>
              </a:ext>
            </a:extLst>
          </a:blip>
          <a:srcRect l="28498" t="20985" r="36573" b="21472"/>
          <a:stretch/>
        </p:blipFill>
        <p:spPr>
          <a:xfrm>
            <a:off x="11514956" y="92525"/>
            <a:ext cx="1340431" cy="1704832"/>
          </a:xfrm>
          <a:prstGeom prst="rect">
            <a:avLst/>
          </a:prstGeom>
        </p:spPr>
      </p:pic>
      <p:pic>
        <p:nvPicPr>
          <p:cNvPr id="2" name="Picture 1">
            <a:extLst>
              <a:ext uri="{FF2B5EF4-FFF2-40B4-BE49-F238E27FC236}">
                <a16:creationId xmlns:a16="http://schemas.microsoft.com/office/drawing/2014/main" id="{CD8A73AA-477F-1F1A-3D1C-7E995B415C4A}"/>
              </a:ext>
            </a:extLst>
          </p:cNvPr>
          <p:cNvPicPr>
            <a:picLocks noChangeAspect="1"/>
          </p:cNvPicPr>
          <p:nvPr/>
        </p:nvPicPr>
        <p:blipFill>
          <a:blip r:embed="rId5"/>
          <a:stretch>
            <a:fillRect/>
          </a:stretch>
        </p:blipFill>
        <p:spPr>
          <a:xfrm>
            <a:off x="11261668" y="8059285"/>
            <a:ext cx="677458" cy="677458"/>
          </a:xfrm>
          <a:prstGeom prst="rect">
            <a:avLst/>
          </a:prstGeom>
        </p:spPr>
      </p:pic>
      <p:pic>
        <p:nvPicPr>
          <p:cNvPr id="3" name="Picture 2">
            <a:extLst>
              <a:ext uri="{FF2B5EF4-FFF2-40B4-BE49-F238E27FC236}">
                <a16:creationId xmlns:a16="http://schemas.microsoft.com/office/drawing/2014/main" id="{9E834417-4486-5B34-943D-A80DD4C2531F}"/>
              </a:ext>
            </a:extLst>
          </p:cNvPr>
          <p:cNvPicPr>
            <a:picLocks noChangeAspect="1"/>
          </p:cNvPicPr>
          <p:nvPr/>
        </p:nvPicPr>
        <p:blipFill>
          <a:blip r:embed="rId6"/>
          <a:stretch>
            <a:fillRect/>
          </a:stretch>
        </p:blipFill>
        <p:spPr>
          <a:xfrm>
            <a:off x="11296606" y="2847925"/>
            <a:ext cx="714185" cy="714185"/>
          </a:xfrm>
          <a:prstGeom prst="rect">
            <a:avLst/>
          </a:prstGeom>
        </p:spPr>
      </p:pic>
      <p:pic>
        <p:nvPicPr>
          <p:cNvPr id="5" name="Picture 4">
            <a:extLst>
              <a:ext uri="{FF2B5EF4-FFF2-40B4-BE49-F238E27FC236}">
                <a16:creationId xmlns:a16="http://schemas.microsoft.com/office/drawing/2014/main" id="{BC0F51ED-44FD-C8BA-3906-3698363A34F6}"/>
              </a:ext>
            </a:extLst>
          </p:cNvPr>
          <p:cNvPicPr>
            <a:picLocks noChangeAspect="1"/>
          </p:cNvPicPr>
          <p:nvPr/>
        </p:nvPicPr>
        <p:blipFill>
          <a:blip r:embed="rId7"/>
          <a:stretch>
            <a:fillRect/>
          </a:stretch>
        </p:blipFill>
        <p:spPr>
          <a:xfrm>
            <a:off x="11215973" y="6759973"/>
            <a:ext cx="723153" cy="723153"/>
          </a:xfrm>
          <a:prstGeom prst="rect">
            <a:avLst/>
          </a:prstGeom>
        </p:spPr>
      </p:pic>
      <p:pic>
        <p:nvPicPr>
          <p:cNvPr id="6" name="Picture 5">
            <a:extLst>
              <a:ext uri="{FF2B5EF4-FFF2-40B4-BE49-F238E27FC236}">
                <a16:creationId xmlns:a16="http://schemas.microsoft.com/office/drawing/2014/main" id="{AF1881CE-E729-D9A0-F1FD-A662AAE1F651}"/>
              </a:ext>
            </a:extLst>
          </p:cNvPr>
          <p:cNvPicPr>
            <a:picLocks noChangeAspect="1"/>
          </p:cNvPicPr>
          <p:nvPr/>
        </p:nvPicPr>
        <p:blipFill>
          <a:blip r:embed="rId8"/>
          <a:stretch>
            <a:fillRect/>
          </a:stretch>
        </p:blipFill>
        <p:spPr>
          <a:xfrm>
            <a:off x="11271861" y="4105795"/>
            <a:ext cx="758463" cy="758463"/>
          </a:xfrm>
          <a:prstGeom prst="rect">
            <a:avLst/>
          </a:prstGeom>
        </p:spPr>
      </p:pic>
      <p:pic>
        <p:nvPicPr>
          <p:cNvPr id="7" name="Picture 6">
            <a:extLst>
              <a:ext uri="{FF2B5EF4-FFF2-40B4-BE49-F238E27FC236}">
                <a16:creationId xmlns:a16="http://schemas.microsoft.com/office/drawing/2014/main" id="{EEBDFDD2-93EF-3C20-5DA1-FCEA7D509B62}"/>
              </a:ext>
            </a:extLst>
          </p:cNvPr>
          <p:cNvPicPr>
            <a:picLocks noChangeAspect="1"/>
          </p:cNvPicPr>
          <p:nvPr/>
        </p:nvPicPr>
        <p:blipFill>
          <a:blip r:embed="rId9"/>
          <a:stretch>
            <a:fillRect/>
          </a:stretch>
        </p:blipFill>
        <p:spPr>
          <a:xfrm>
            <a:off x="11124775" y="5331412"/>
            <a:ext cx="814351" cy="814351"/>
          </a:xfrm>
          <a:prstGeom prst="rect">
            <a:avLst/>
          </a:prstGeom>
        </p:spPr>
      </p:pic>
    </p:spTree>
    <p:extLst>
      <p:ext uri="{BB962C8B-B14F-4D97-AF65-F5344CB8AC3E}">
        <p14:creationId xmlns:p14="http://schemas.microsoft.com/office/powerpoint/2010/main" val="2598119948"/>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279542" y="368756"/>
            <a:ext cx="12445716"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This Week's Words</a:t>
            </a:r>
          </a:p>
        </p:txBody>
      </p:sp>
      <p:sp>
        <p:nvSpPr>
          <p:cNvPr id="132" name="Grasshopper"/>
          <p:cNvSpPr txBox="1"/>
          <p:nvPr/>
        </p:nvSpPr>
        <p:spPr>
          <a:xfrm>
            <a:off x="1424395" y="1991291"/>
            <a:ext cx="4749274"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Grasshopper</a:t>
            </a:r>
          </a:p>
        </p:txBody>
      </p:sp>
      <p:sp>
        <p:nvSpPr>
          <p:cNvPr id="134" name="office"/>
          <p:cNvSpPr txBox="1"/>
          <p:nvPr/>
        </p:nvSpPr>
        <p:spPr>
          <a:xfrm>
            <a:off x="2911811" y="4013709"/>
            <a:ext cx="197970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create</a:t>
            </a:r>
            <a:endParaRPr dirty="0">
              <a:latin typeface="Gill Sans MT" panose="020B0502020104020203" pitchFamily="34" charset="77"/>
            </a:endParaRPr>
          </a:p>
        </p:txBody>
      </p:sp>
      <p:sp>
        <p:nvSpPr>
          <p:cNvPr id="135" name="spare"/>
          <p:cNvSpPr txBox="1"/>
          <p:nvPr/>
        </p:nvSpPr>
        <p:spPr>
          <a:xfrm>
            <a:off x="3182718" y="4850305"/>
            <a:ext cx="143789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dash</a:t>
            </a:r>
            <a:endParaRPr b="1" dirty="0">
              <a:latin typeface="Gill Sans MT" panose="020B0502020104020203" pitchFamily="34" charset="77"/>
              <a:sym typeface="American Typewriter"/>
            </a:endParaRPr>
          </a:p>
        </p:txBody>
      </p:sp>
      <p:sp>
        <p:nvSpPr>
          <p:cNvPr id="136" name="chipped"/>
          <p:cNvSpPr txBox="1"/>
          <p:nvPr/>
        </p:nvSpPr>
        <p:spPr>
          <a:xfrm>
            <a:off x="2832464" y="5704544"/>
            <a:ext cx="213840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flavour</a:t>
            </a:r>
            <a:endParaRPr dirty="0">
              <a:latin typeface="Gill Sans MT" panose="020B0502020104020203" pitchFamily="34" charset="77"/>
            </a:endParaRPr>
          </a:p>
        </p:txBody>
      </p:sp>
      <p:sp>
        <p:nvSpPr>
          <p:cNvPr id="137" name="lift"/>
          <p:cNvSpPr txBox="1"/>
          <p:nvPr/>
        </p:nvSpPr>
        <p:spPr>
          <a:xfrm>
            <a:off x="2949484" y="6639612"/>
            <a:ext cx="169918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spare</a:t>
            </a:r>
            <a:endParaRPr dirty="0">
              <a:latin typeface="Gill Sans MT" panose="020B0502020104020203" pitchFamily="34" charset="77"/>
            </a:endParaRPr>
          </a:p>
        </p:txBody>
      </p:sp>
      <p:sp>
        <p:nvSpPr>
          <p:cNvPr id="138" name="mutter"/>
          <p:cNvSpPr txBox="1"/>
          <p:nvPr/>
        </p:nvSpPr>
        <p:spPr>
          <a:xfrm>
            <a:off x="8188599" y="3961291"/>
            <a:ext cx="201337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sparce</a:t>
            </a:r>
            <a:endParaRPr b="1" dirty="0">
              <a:latin typeface="Gill Sans MT" panose="020B0502020104020203" pitchFamily="34" charset="77"/>
              <a:sym typeface="American Typewriter"/>
            </a:endParaRPr>
          </a:p>
        </p:txBody>
      </p:sp>
      <p:sp>
        <p:nvSpPr>
          <p:cNvPr id="139" name="unveil"/>
          <p:cNvSpPr txBox="1"/>
          <p:nvPr/>
        </p:nvSpPr>
        <p:spPr>
          <a:xfrm>
            <a:off x="7801186" y="5755144"/>
            <a:ext cx="280525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intercept</a:t>
            </a:r>
            <a:endParaRPr dirty="0">
              <a:latin typeface="Gill Sans MT" panose="020B0502020104020203" pitchFamily="34" charset="77"/>
              <a:sym typeface="American Typewriter"/>
            </a:endParaRPr>
          </a:p>
        </p:txBody>
      </p:sp>
      <p:sp>
        <p:nvSpPr>
          <p:cNvPr id="140" name="tolerate"/>
          <p:cNvSpPr txBox="1"/>
          <p:nvPr/>
        </p:nvSpPr>
        <p:spPr>
          <a:xfrm>
            <a:off x="8019334" y="3086166"/>
            <a:ext cx="256320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insecure</a:t>
            </a:r>
            <a:endParaRPr dirty="0">
              <a:latin typeface="Gill Sans MT" panose="020B0502020104020203" pitchFamily="34" charset="77"/>
            </a:endParaRPr>
          </a:p>
        </p:txBody>
      </p:sp>
      <p:sp>
        <p:nvSpPr>
          <p:cNvPr id="141" name="fixation"/>
          <p:cNvSpPr txBox="1"/>
          <p:nvPr/>
        </p:nvSpPr>
        <p:spPr>
          <a:xfrm>
            <a:off x="7939334" y="4850306"/>
            <a:ext cx="251190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provoke</a:t>
            </a:r>
            <a:endParaRPr dirty="0">
              <a:latin typeface="Gill Sans MT" panose="020B0502020104020203" pitchFamily="34" charset="77"/>
            </a:endParaRPr>
          </a:p>
        </p:txBody>
      </p:sp>
      <p:sp>
        <p:nvSpPr>
          <p:cNvPr id="142" name="rustle"/>
          <p:cNvSpPr txBox="1"/>
          <p:nvPr/>
        </p:nvSpPr>
        <p:spPr>
          <a:xfrm>
            <a:off x="8005925" y="6620562"/>
            <a:ext cx="242053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obscure</a:t>
            </a:r>
            <a:endParaRPr dirty="0">
              <a:latin typeface="Gill Sans MT" panose="020B0502020104020203" pitchFamily="34" charset="77"/>
              <a:sym typeface="American Typewriter"/>
            </a:endParaRPr>
          </a:p>
        </p:txBody>
      </p:sp>
      <p:sp>
        <p:nvSpPr>
          <p:cNvPr id="143" name="Shinobi"/>
          <p:cNvSpPr txBox="1"/>
          <p:nvPr/>
        </p:nvSpPr>
        <p:spPr>
          <a:xfrm>
            <a:off x="7805173" y="1948676"/>
            <a:ext cx="2797241" cy="1102866"/>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500">
                <a:solidFill>
                  <a:schemeClr val="accent5"/>
                </a:solidFill>
                <a:latin typeface="Gill Sans SemiBold"/>
                <a:ea typeface="Gill Sans SemiBold"/>
                <a:cs typeface="Gill Sans SemiBold"/>
                <a:sym typeface="Gill Sans SemiBold"/>
              </a:defRPr>
            </a:lvl1pPr>
          </a:lstStyle>
          <a:p>
            <a:r>
              <a:rPr dirty="0">
                <a:solidFill>
                  <a:srgbClr val="00AEEE"/>
                </a:solidFill>
              </a:rPr>
              <a:t>Shinobi</a:t>
            </a: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0300" y="7140190"/>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2" name="TextBox 1">
            <a:extLst>
              <a:ext uri="{FF2B5EF4-FFF2-40B4-BE49-F238E27FC236}">
                <a16:creationId xmlns:a16="http://schemas.microsoft.com/office/drawing/2014/main" id="{E41E4F8A-CB54-74F8-D306-DF03A6306862}"/>
              </a:ext>
            </a:extLst>
          </p:cNvPr>
          <p:cNvSpPr txBox="1"/>
          <p:nvPr/>
        </p:nvSpPr>
        <p:spPr>
          <a:xfrm>
            <a:off x="2546924" y="3157064"/>
            <a:ext cx="2675845" cy="85664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r>
              <a:rPr kumimoji="0" lang="en-US" sz="4900" b="1" i="0" u="none" strike="noStrike" cap="none" spc="0" normalizeH="0" baseline="0" dirty="0">
                <a:ln>
                  <a:noFill/>
                </a:ln>
                <a:solidFill>
                  <a:srgbClr val="000000"/>
                </a:solidFill>
                <a:effectLst/>
                <a:uFillTx/>
                <a:latin typeface="Gill Sans MT" panose="020B0502020104020203" pitchFamily="34" charset="77"/>
                <a:sym typeface="Helvetica Light"/>
              </a:rPr>
              <a:t>silent</a:t>
            </a:r>
          </a:p>
        </p:txBody>
      </p:sp>
    </p:spTree>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5" y="769884"/>
            <a:ext cx="10875989"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Display Slips</a:t>
            </a:r>
            <a:endParaRPr sz="287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5" y="3614013"/>
            <a:ext cx="10875989" cy="1395254"/>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slides are for classroom display. As you teach each Word of the Day, words can be displayed in the classroom to enable pupils to use the taught vocabulary in an independent manner.</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281590617"/>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693883" y="218267"/>
            <a:ext cx="6647654"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silent</a:t>
            </a:r>
            <a:endParaRPr sz="138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76421" y="5027976"/>
            <a:ext cx="10244333"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create</a:t>
            </a:r>
            <a:endParaRPr sz="28700" dirty="0">
              <a:latin typeface="Gill Sans MT" panose="020B0502020104020203" pitchFamily="34" charset="77"/>
            </a:endParaRPr>
          </a:p>
        </p:txBody>
      </p:sp>
      <p:pic>
        <p:nvPicPr>
          <p:cNvPr id="2" name="Picture 1">
            <a:extLst>
              <a:ext uri="{FF2B5EF4-FFF2-40B4-BE49-F238E27FC236}">
                <a16:creationId xmlns:a16="http://schemas.microsoft.com/office/drawing/2014/main" id="{6BE5ACAC-9227-8CEC-D06B-277E0B4C550D}"/>
              </a:ext>
            </a:extLst>
          </p:cNvPr>
          <p:cNvPicPr>
            <a:picLocks noChangeAspect="1"/>
          </p:cNvPicPr>
          <p:nvPr/>
        </p:nvPicPr>
        <p:blipFill>
          <a:blip r:embed="rId4"/>
          <a:stretch>
            <a:fillRect/>
          </a:stretch>
        </p:blipFill>
        <p:spPr>
          <a:xfrm>
            <a:off x="8872664" y="563581"/>
            <a:ext cx="3251200" cy="3251200"/>
          </a:xfrm>
          <a:prstGeom prst="rect">
            <a:avLst/>
          </a:prstGeom>
        </p:spPr>
      </p:pic>
      <p:pic>
        <p:nvPicPr>
          <p:cNvPr id="4" name="Picture 3">
            <a:extLst>
              <a:ext uri="{FF2B5EF4-FFF2-40B4-BE49-F238E27FC236}">
                <a16:creationId xmlns:a16="http://schemas.microsoft.com/office/drawing/2014/main" id="{24A07D3C-CABA-1468-04D0-702B7694980E}"/>
              </a:ext>
            </a:extLst>
          </p:cNvPr>
          <p:cNvPicPr>
            <a:picLocks noChangeAspect="1"/>
          </p:cNvPicPr>
          <p:nvPr/>
        </p:nvPicPr>
        <p:blipFill>
          <a:blip r:embed="rId5"/>
          <a:stretch>
            <a:fillRect/>
          </a:stretch>
        </p:blipFill>
        <p:spPr>
          <a:xfrm>
            <a:off x="946171" y="5686935"/>
            <a:ext cx="3251200" cy="3251200"/>
          </a:xfrm>
          <a:prstGeom prst="rect">
            <a:avLst/>
          </a:prstGeom>
        </p:spPr>
      </p:pic>
    </p:spTree>
    <p:extLst>
      <p:ext uri="{BB962C8B-B14F-4D97-AF65-F5344CB8AC3E}">
        <p14:creationId xmlns:p14="http://schemas.microsoft.com/office/powerpoint/2010/main" val="865114986"/>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911710" y="258417"/>
            <a:ext cx="5685852"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dash</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387952" y="5076603"/>
            <a:ext cx="1041922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flavour</a:t>
            </a:r>
            <a:endParaRPr sz="19900" dirty="0">
              <a:latin typeface="Gill Sans MT" panose="020B0502020104020203" pitchFamily="34" charset="77"/>
            </a:endParaRPr>
          </a:p>
        </p:txBody>
      </p:sp>
      <p:pic>
        <p:nvPicPr>
          <p:cNvPr id="2" name="Picture 1">
            <a:extLst>
              <a:ext uri="{FF2B5EF4-FFF2-40B4-BE49-F238E27FC236}">
                <a16:creationId xmlns:a16="http://schemas.microsoft.com/office/drawing/2014/main" id="{87D580BB-CC1A-A6E0-C08C-AC729EB6804C}"/>
              </a:ext>
            </a:extLst>
          </p:cNvPr>
          <p:cNvPicPr>
            <a:picLocks noChangeAspect="1"/>
          </p:cNvPicPr>
          <p:nvPr/>
        </p:nvPicPr>
        <p:blipFill>
          <a:blip r:embed="rId4"/>
          <a:stretch>
            <a:fillRect/>
          </a:stretch>
        </p:blipFill>
        <p:spPr>
          <a:xfrm>
            <a:off x="8281225" y="602862"/>
            <a:ext cx="3251200" cy="3251200"/>
          </a:xfrm>
          <a:prstGeom prst="rect">
            <a:avLst/>
          </a:prstGeom>
        </p:spPr>
      </p:pic>
      <p:pic>
        <p:nvPicPr>
          <p:cNvPr id="4" name="Picture 3">
            <a:extLst>
              <a:ext uri="{FF2B5EF4-FFF2-40B4-BE49-F238E27FC236}">
                <a16:creationId xmlns:a16="http://schemas.microsoft.com/office/drawing/2014/main" id="{D0545891-2F5C-0976-769A-44AE68B8A609}"/>
              </a:ext>
            </a:extLst>
          </p:cNvPr>
          <p:cNvPicPr>
            <a:picLocks noChangeAspect="1"/>
          </p:cNvPicPr>
          <p:nvPr/>
        </p:nvPicPr>
        <p:blipFill>
          <a:blip r:embed="rId5"/>
          <a:stretch>
            <a:fillRect/>
          </a:stretch>
        </p:blipFill>
        <p:spPr>
          <a:xfrm>
            <a:off x="349809" y="5458789"/>
            <a:ext cx="3251200" cy="3251200"/>
          </a:xfrm>
          <a:prstGeom prst="rect">
            <a:avLst/>
          </a:prstGeom>
        </p:spPr>
      </p:pic>
    </p:spTree>
    <p:extLst>
      <p:ext uri="{BB962C8B-B14F-4D97-AF65-F5344CB8AC3E}">
        <p14:creationId xmlns:p14="http://schemas.microsoft.com/office/powerpoint/2010/main" val="3329644295"/>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601094" y="-80195"/>
            <a:ext cx="6804748"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Gill Sans MT" panose="020B0502020104020203" pitchFamily="34" charset="77"/>
              </a:rPr>
              <a:t>spare</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1917920" y="5493505"/>
            <a:ext cx="12346080"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insecure</a:t>
            </a:r>
            <a:endParaRPr sz="23900" dirty="0">
              <a:latin typeface="Gill Sans MT" panose="020B0502020104020203" pitchFamily="34" charset="77"/>
            </a:endParaRPr>
          </a:p>
        </p:txBody>
      </p:sp>
      <p:pic>
        <p:nvPicPr>
          <p:cNvPr id="2" name="Picture 1">
            <a:extLst>
              <a:ext uri="{FF2B5EF4-FFF2-40B4-BE49-F238E27FC236}">
                <a16:creationId xmlns:a16="http://schemas.microsoft.com/office/drawing/2014/main" id="{8774BE97-1ACA-A7AF-6143-6D94F7EB0001}"/>
              </a:ext>
            </a:extLst>
          </p:cNvPr>
          <p:cNvPicPr>
            <a:picLocks noChangeAspect="1"/>
          </p:cNvPicPr>
          <p:nvPr/>
        </p:nvPicPr>
        <p:blipFill>
          <a:blip r:embed="rId4"/>
          <a:stretch>
            <a:fillRect/>
          </a:stretch>
        </p:blipFill>
        <p:spPr>
          <a:xfrm>
            <a:off x="8669785" y="401857"/>
            <a:ext cx="3251200" cy="3251200"/>
          </a:xfrm>
          <a:prstGeom prst="rect">
            <a:avLst/>
          </a:prstGeom>
        </p:spPr>
      </p:pic>
      <p:pic>
        <p:nvPicPr>
          <p:cNvPr id="4" name="Picture 3">
            <a:extLst>
              <a:ext uri="{FF2B5EF4-FFF2-40B4-BE49-F238E27FC236}">
                <a16:creationId xmlns:a16="http://schemas.microsoft.com/office/drawing/2014/main" id="{DAB0D9AC-AD3B-845B-0A6B-DBF73135B5C8}"/>
              </a:ext>
            </a:extLst>
          </p:cNvPr>
          <p:cNvPicPr>
            <a:picLocks noChangeAspect="1"/>
          </p:cNvPicPr>
          <p:nvPr/>
        </p:nvPicPr>
        <p:blipFill>
          <a:blip r:embed="rId5"/>
          <a:stretch>
            <a:fillRect/>
          </a:stretch>
        </p:blipFill>
        <p:spPr>
          <a:xfrm>
            <a:off x="485931" y="5604233"/>
            <a:ext cx="3251200" cy="3251200"/>
          </a:xfrm>
          <a:prstGeom prst="rect">
            <a:avLst/>
          </a:prstGeom>
        </p:spPr>
      </p:pic>
    </p:spTree>
    <p:extLst>
      <p:ext uri="{BB962C8B-B14F-4D97-AF65-F5344CB8AC3E}">
        <p14:creationId xmlns:p14="http://schemas.microsoft.com/office/powerpoint/2010/main" val="2197216015"/>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397437" y="305549"/>
            <a:ext cx="6799938"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sparce</a:t>
            </a:r>
            <a:endParaRPr sz="72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928637" y="5796646"/>
            <a:ext cx="9855034"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provoke</a:t>
            </a:r>
            <a:endParaRPr sz="16600" dirty="0">
              <a:latin typeface="Gill Sans MT" panose="020B0502020104020203" pitchFamily="34" charset="77"/>
            </a:endParaRPr>
          </a:p>
        </p:txBody>
      </p:sp>
      <p:pic>
        <p:nvPicPr>
          <p:cNvPr id="2" name="Picture 1">
            <a:extLst>
              <a:ext uri="{FF2B5EF4-FFF2-40B4-BE49-F238E27FC236}">
                <a16:creationId xmlns:a16="http://schemas.microsoft.com/office/drawing/2014/main" id="{31DD30E4-2533-2E98-3840-6DAFF66526E5}"/>
              </a:ext>
            </a:extLst>
          </p:cNvPr>
          <p:cNvPicPr>
            <a:picLocks noChangeAspect="1"/>
          </p:cNvPicPr>
          <p:nvPr/>
        </p:nvPicPr>
        <p:blipFill>
          <a:blip r:embed="rId4"/>
          <a:stretch>
            <a:fillRect/>
          </a:stretch>
        </p:blipFill>
        <p:spPr>
          <a:xfrm>
            <a:off x="8691097" y="480767"/>
            <a:ext cx="3251200" cy="3251200"/>
          </a:xfrm>
          <a:prstGeom prst="rect">
            <a:avLst/>
          </a:prstGeom>
        </p:spPr>
      </p:pic>
      <p:pic>
        <p:nvPicPr>
          <p:cNvPr id="4" name="Picture 3">
            <a:extLst>
              <a:ext uri="{FF2B5EF4-FFF2-40B4-BE49-F238E27FC236}">
                <a16:creationId xmlns:a16="http://schemas.microsoft.com/office/drawing/2014/main" id="{69A7E817-758D-1C4C-E9B0-BB56B182BDBF}"/>
              </a:ext>
            </a:extLst>
          </p:cNvPr>
          <p:cNvPicPr>
            <a:picLocks noChangeAspect="1"/>
          </p:cNvPicPr>
          <p:nvPr/>
        </p:nvPicPr>
        <p:blipFill>
          <a:blip r:embed="rId5"/>
          <a:stretch>
            <a:fillRect/>
          </a:stretch>
        </p:blipFill>
        <p:spPr>
          <a:xfrm>
            <a:off x="710037" y="5796646"/>
            <a:ext cx="3251200" cy="3251200"/>
          </a:xfrm>
          <a:prstGeom prst="rect">
            <a:avLst/>
          </a:prstGeom>
        </p:spPr>
      </p:pic>
    </p:spTree>
    <p:extLst>
      <p:ext uri="{BB962C8B-B14F-4D97-AF65-F5344CB8AC3E}">
        <p14:creationId xmlns:p14="http://schemas.microsoft.com/office/powerpoint/2010/main" val="344365042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591842" y="723920"/>
            <a:ext cx="11999897"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Gill Sans MT" panose="020B0502020104020203" pitchFamily="34" charset="77"/>
              </a:rPr>
              <a:t>intercept</a:t>
            </a:r>
            <a:endParaRPr sz="28700" dirty="0">
              <a:latin typeface="Gill Sans MT" panose="020B0502020104020203" pitchFamily="34" charset="77"/>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386849" y="5583255"/>
            <a:ext cx="10288591"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Gill Sans MT" panose="020B0502020104020203" pitchFamily="34" charset="77"/>
              </a:rPr>
              <a:t>obscure</a:t>
            </a:r>
            <a:endParaRPr sz="11500" dirty="0">
              <a:latin typeface="Gill Sans MT" panose="020B0502020104020203" pitchFamily="34" charset="77"/>
            </a:endParaRPr>
          </a:p>
        </p:txBody>
      </p:sp>
      <p:pic>
        <p:nvPicPr>
          <p:cNvPr id="2" name="Picture 1">
            <a:extLst>
              <a:ext uri="{FF2B5EF4-FFF2-40B4-BE49-F238E27FC236}">
                <a16:creationId xmlns:a16="http://schemas.microsoft.com/office/drawing/2014/main" id="{49B0A3AE-4740-FA67-F28B-53523A7EDB80}"/>
              </a:ext>
            </a:extLst>
          </p:cNvPr>
          <p:cNvPicPr>
            <a:picLocks noChangeAspect="1"/>
          </p:cNvPicPr>
          <p:nvPr/>
        </p:nvPicPr>
        <p:blipFill>
          <a:blip r:embed="rId4"/>
          <a:stretch>
            <a:fillRect/>
          </a:stretch>
        </p:blipFill>
        <p:spPr>
          <a:xfrm>
            <a:off x="9284858" y="602862"/>
            <a:ext cx="3251200" cy="3251200"/>
          </a:xfrm>
          <a:prstGeom prst="rect">
            <a:avLst/>
          </a:prstGeom>
        </p:spPr>
      </p:pic>
      <p:pic>
        <p:nvPicPr>
          <p:cNvPr id="4" name="Picture 3">
            <a:extLst>
              <a:ext uri="{FF2B5EF4-FFF2-40B4-BE49-F238E27FC236}">
                <a16:creationId xmlns:a16="http://schemas.microsoft.com/office/drawing/2014/main" id="{1FDBBE45-0854-DFB5-6099-92C6C89C93A4}"/>
              </a:ext>
            </a:extLst>
          </p:cNvPr>
          <p:cNvPicPr>
            <a:picLocks noChangeAspect="1"/>
          </p:cNvPicPr>
          <p:nvPr/>
        </p:nvPicPr>
        <p:blipFill>
          <a:blip r:embed="rId5"/>
          <a:stretch>
            <a:fillRect/>
          </a:stretch>
        </p:blipFill>
        <p:spPr>
          <a:xfrm>
            <a:off x="401291" y="5724319"/>
            <a:ext cx="3251200" cy="3251200"/>
          </a:xfrm>
          <a:prstGeom prst="rect">
            <a:avLst/>
          </a:prstGeom>
        </p:spPr>
      </p:pic>
    </p:spTree>
    <p:extLst>
      <p:ext uri="{BB962C8B-B14F-4D97-AF65-F5344CB8AC3E}">
        <p14:creationId xmlns:p14="http://schemas.microsoft.com/office/powerpoint/2010/main" val="2631257533"/>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picture containing text, clipart&#10;&#10;Description automatically generated">
            <a:extLst>
              <a:ext uri="{FF2B5EF4-FFF2-40B4-BE49-F238E27FC236}">
                <a16:creationId xmlns:a16="http://schemas.microsoft.com/office/drawing/2014/main" id="{5FB0A047-1E6C-594B-B017-210D9C9971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269193">
            <a:off x="8686522" y="4993372"/>
            <a:ext cx="6010136" cy="2014909"/>
          </a:xfrm>
          <a:prstGeom prst="rect">
            <a:avLst/>
          </a:prstGeom>
        </p:spPr>
      </p:pic>
      <p:pic>
        <p:nvPicPr>
          <p:cNvPr id="10" name="Picture 9" descr="A picture containing text, clipart&#10;&#10;Description automatically generated">
            <a:extLst>
              <a:ext uri="{FF2B5EF4-FFF2-40B4-BE49-F238E27FC236}">
                <a16:creationId xmlns:a16="http://schemas.microsoft.com/office/drawing/2014/main" id="{967AA597-9B04-D149-823E-303EA746F3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485208">
            <a:off x="10769157" y="-104964"/>
            <a:ext cx="6018784" cy="1997614"/>
          </a:xfrm>
          <a:prstGeom prst="rect">
            <a:avLst/>
          </a:prstGeom>
        </p:spPr>
      </p:pic>
      <p:pic>
        <p:nvPicPr>
          <p:cNvPr id="8" name="Picture 7" descr="Shape&#10;&#10;Description automatically generated with medium confidence">
            <a:extLst>
              <a:ext uri="{FF2B5EF4-FFF2-40B4-BE49-F238E27FC236}">
                <a16:creationId xmlns:a16="http://schemas.microsoft.com/office/drawing/2014/main" id="{B02D7F9F-5239-CD40-BF7B-B031866156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324329">
            <a:off x="8705945" y="7866875"/>
            <a:ext cx="5992841" cy="1997614"/>
          </a:xfrm>
          <a:prstGeom prst="rect">
            <a:avLst/>
          </a:prstGeom>
        </p:spPr>
      </p:pic>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sp>
        <p:nvSpPr>
          <p:cNvPr id="28" name="tear">
            <a:extLst>
              <a:ext uri="{FF2B5EF4-FFF2-40B4-BE49-F238E27FC236}">
                <a16:creationId xmlns:a16="http://schemas.microsoft.com/office/drawing/2014/main" id="{3E0CFD4D-27A2-7842-AA0C-DAD97EB3ECC4}"/>
              </a:ext>
            </a:extLst>
          </p:cNvPr>
          <p:cNvSpPr txBox="1"/>
          <p:nvPr/>
        </p:nvSpPr>
        <p:spPr>
          <a:xfrm>
            <a:off x="1064404" y="1481621"/>
            <a:ext cx="10875989" cy="222625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3800" dirty="0">
                <a:latin typeface="Gill Sans MT" panose="020B0502020104020203" pitchFamily="34" charset="77"/>
              </a:rPr>
              <a:t>Font Variation</a:t>
            </a:r>
            <a:endParaRPr sz="23900" dirty="0">
              <a:latin typeface="Gill Sans MT" panose="020B0502020104020203" pitchFamily="34" charset="77"/>
            </a:endParaRPr>
          </a:p>
        </p:txBody>
      </p:sp>
      <p:sp>
        <p:nvSpPr>
          <p:cNvPr id="21" name="If you tear paper, cloth, or another material, or if it tears, you pull it into two pieces or you pull it so that a hole appears in it.">
            <a:extLst>
              <a:ext uri="{FF2B5EF4-FFF2-40B4-BE49-F238E27FC236}">
                <a16:creationId xmlns:a16="http://schemas.microsoft.com/office/drawing/2014/main" id="{DDE122B5-346F-A44B-92E3-75F1820ACF77}"/>
              </a:ext>
            </a:extLst>
          </p:cNvPr>
          <p:cNvSpPr txBox="1"/>
          <p:nvPr/>
        </p:nvSpPr>
        <p:spPr>
          <a:xfrm>
            <a:off x="1064404" y="3607454"/>
            <a:ext cx="10875989" cy="139525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2800" dirty="0">
                <a:latin typeface="Gill Sans MT" panose="020B0502020104020203" pitchFamily="34" charset="77"/>
              </a:rPr>
              <a:t>The following display slips contain the same words, but have a more regular font, which have a more regular formation of ‘a’ and ‘g’. Futura is the name of the font.</a:t>
            </a:r>
            <a:endParaRPr sz="2800" dirty="0">
              <a:latin typeface="Gill Sans MT" panose="020B0502020104020203" pitchFamily="34" charset="77"/>
            </a:endParaRPr>
          </a:p>
        </p:txBody>
      </p:sp>
      <p:pic>
        <p:nvPicPr>
          <p:cNvPr id="6" name="Picture 5" descr="A picture containing text, clipart&#10;&#10;Description automatically generated">
            <a:extLst>
              <a:ext uri="{FF2B5EF4-FFF2-40B4-BE49-F238E27FC236}">
                <a16:creationId xmlns:a16="http://schemas.microsoft.com/office/drawing/2014/main" id="{08628CD0-39C1-E74A-B37C-5FFC42F73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26455">
            <a:off x="-1245597" y="5206268"/>
            <a:ext cx="6053375" cy="2058148"/>
          </a:xfrm>
          <a:prstGeom prst="rect">
            <a:avLst/>
          </a:prstGeom>
        </p:spPr>
      </p:pic>
      <p:pic>
        <p:nvPicPr>
          <p:cNvPr id="12" name="Picture 11">
            <a:extLst>
              <a:ext uri="{FF2B5EF4-FFF2-40B4-BE49-F238E27FC236}">
                <a16:creationId xmlns:a16="http://schemas.microsoft.com/office/drawing/2014/main" id="{2BDBCD5E-345F-3B4A-91D1-B5E7C54210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31645">
            <a:off x="-1664480" y="8055994"/>
            <a:ext cx="6027432" cy="2023557"/>
          </a:xfrm>
          <a:prstGeom prst="rect">
            <a:avLst/>
          </a:prstGeom>
        </p:spPr>
      </p:pic>
      <p:pic>
        <p:nvPicPr>
          <p:cNvPr id="14" name="Picture 13" descr="A picture containing shape&#10;&#10;Description automatically generated">
            <a:extLst>
              <a:ext uri="{FF2B5EF4-FFF2-40B4-BE49-F238E27FC236}">
                <a16:creationId xmlns:a16="http://schemas.microsoft.com/office/drawing/2014/main" id="{07D0A907-0844-0D41-8418-B06274E97D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485504">
            <a:off x="234677" y="-962024"/>
            <a:ext cx="5604510" cy="1881572"/>
          </a:xfrm>
          <a:prstGeom prst="rect">
            <a:avLst/>
          </a:prstGeom>
        </p:spPr>
      </p:pic>
      <p:pic>
        <p:nvPicPr>
          <p:cNvPr id="33" name="Picture 32">
            <a:extLst>
              <a:ext uri="{FF2B5EF4-FFF2-40B4-BE49-F238E27FC236}">
                <a16:creationId xmlns:a16="http://schemas.microsoft.com/office/drawing/2014/main" id="{23C03125-5CCC-3748-B2EF-F9A23D73A24D}"/>
              </a:ext>
            </a:extLst>
          </p:cNvPr>
          <p:cNvPicPr>
            <a:picLocks noChangeAspect="1"/>
          </p:cNvPicPr>
          <p:nvPr/>
        </p:nvPicPr>
        <p:blipFill rotWithShape="1">
          <a:blip r:embed="rId6">
            <a:extLst>
              <a:ext uri="{28A0092B-C50C-407E-A947-70E740481C1C}">
                <a14:useLocalDpi xmlns:a14="http://schemas.microsoft.com/office/drawing/2010/main" val="0"/>
              </a:ext>
            </a:extLst>
          </a:blip>
          <a:srcRect l="9410" r="12019" b="14894"/>
          <a:stretch/>
        </p:blipFill>
        <p:spPr>
          <a:xfrm>
            <a:off x="5238456" y="6352864"/>
            <a:ext cx="2683972" cy="2217108"/>
          </a:xfrm>
          <a:prstGeom prst="rect">
            <a:avLst/>
          </a:prstGeom>
        </p:spPr>
      </p:pic>
    </p:spTree>
    <p:extLst>
      <p:ext uri="{BB962C8B-B14F-4D97-AF65-F5344CB8AC3E}">
        <p14:creationId xmlns:p14="http://schemas.microsoft.com/office/powerpoint/2010/main" val="1320724412"/>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44" name="Rectangle 43">
            <a:extLst>
              <a:ext uri="{FF2B5EF4-FFF2-40B4-BE49-F238E27FC236}">
                <a16:creationId xmlns:a16="http://schemas.microsoft.com/office/drawing/2014/main" id="{0DE4B2CD-9BA7-F745-975D-04D6E068AAAF}"/>
              </a:ext>
            </a:extLst>
          </p:cNvPr>
          <p:cNvSpPr/>
          <p:nvPr/>
        </p:nvSpPr>
        <p:spPr>
          <a:xfrm rot="12470707" flipH="1">
            <a:off x="-8384446" y="-637188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573511" y="473186"/>
            <a:ext cx="7086876"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ea typeface="Ayuthaya" pitchFamily="2" charset="-34"/>
                <a:cs typeface="Futura Medium" panose="020B0602020204020303" pitchFamily="34" charset="-79"/>
              </a:rPr>
              <a:t>silent</a:t>
            </a:r>
            <a:endParaRPr sz="13800" dirty="0">
              <a:latin typeface="Futura Medium" panose="020B0602020204020303" pitchFamily="34" charset="-79"/>
              <a:ea typeface="Ayuthaya" pitchFamily="2" charset="-34"/>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431107" y="5203194"/>
            <a:ext cx="10244333"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create</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A499635D-6657-A9EB-19FC-28E1D5EC54BB}"/>
              </a:ext>
            </a:extLst>
          </p:cNvPr>
          <p:cNvPicPr>
            <a:picLocks noChangeAspect="1"/>
          </p:cNvPicPr>
          <p:nvPr/>
        </p:nvPicPr>
        <p:blipFill>
          <a:blip r:embed="rId4"/>
          <a:stretch>
            <a:fillRect/>
          </a:stretch>
        </p:blipFill>
        <p:spPr>
          <a:xfrm>
            <a:off x="9032089" y="602862"/>
            <a:ext cx="3251200" cy="3251200"/>
          </a:xfrm>
          <a:prstGeom prst="rect">
            <a:avLst/>
          </a:prstGeom>
        </p:spPr>
      </p:pic>
      <p:pic>
        <p:nvPicPr>
          <p:cNvPr id="4" name="Picture 3">
            <a:extLst>
              <a:ext uri="{FF2B5EF4-FFF2-40B4-BE49-F238E27FC236}">
                <a16:creationId xmlns:a16="http://schemas.microsoft.com/office/drawing/2014/main" id="{674F4E86-4980-7BAE-5FC8-717E41C333D4}"/>
              </a:ext>
            </a:extLst>
          </p:cNvPr>
          <p:cNvPicPr>
            <a:picLocks noChangeAspect="1"/>
          </p:cNvPicPr>
          <p:nvPr/>
        </p:nvPicPr>
        <p:blipFill>
          <a:blip r:embed="rId5"/>
          <a:stretch>
            <a:fillRect/>
          </a:stretch>
        </p:blipFill>
        <p:spPr>
          <a:xfrm>
            <a:off x="682708" y="5732516"/>
            <a:ext cx="3251200" cy="3251200"/>
          </a:xfrm>
          <a:prstGeom prst="rect">
            <a:avLst/>
          </a:prstGeom>
        </p:spPr>
      </p:pic>
    </p:spTree>
    <p:extLst>
      <p:ext uri="{BB962C8B-B14F-4D97-AF65-F5344CB8AC3E}">
        <p14:creationId xmlns:p14="http://schemas.microsoft.com/office/powerpoint/2010/main" val="3529368995"/>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08911" y="5189040"/>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404435" y="492672"/>
            <a:ext cx="6700552" cy="378052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dash</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504922" y="5626827"/>
            <a:ext cx="10419220"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flavour</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736015DE-402E-03C7-7A0D-BAA07C18C9FE}"/>
              </a:ext>
            </a:extLst>
          </p:cNvPr>
          <p:cNvPicPr>
            <a:picLocks noChangeAspect="1"/>
          </p:cNvPicPr>
          <p:nvPr/>
        </p:nvPicPr>
        <p:blipFill>
          <a:blip r:embed="rId4"/>
          <a:stretch>
            <a:fillRect/>
          </a:stretch>
        </p:blipFill>
        <p:spPr>
          <a:xfrm>
            <a:off x="8450528" y="576562"/>
            <a:ext cx="3251200" cy="3251200"/>
          </a:xfrm>
          <a:prstGeom prst="rect">
            <a:avLst/>
          </a:prstGeom>
        </p:spPr>
      </p:pic>
      <p:pic>
        <p:nvPicPr>
          <p:cNvPr id="4" name="Picture 3">
            <a:extLst>
              <a:ext uri="{FF2B5EF4-FFF2-40B4-BE49-F238E27FC236}">
                <a16:creationId xmlns:a16="http://schemas.microsoft.com/office/drawing/2014/main" id="{78DC8F36-BF7E-89AD-1D8E-BBE3B7991125}"/>
              </a:ext>
            </a:extLst>
          </p:cNvPr>
          <p:cNvPicPr>
            <a:picLocks noChangeAspect="1"/>
          </p:cNvPicPr>
          <p:nvPr/>
        </p:nvPicPr>
        <p:blipFill>
          <a:blip r:embed="rId5"/>
          <a:stretch>
            <a:fillRect/>
          </a:stretch>
        </p:blipFill>
        <p:spPr>
          <a:xfrm>
            <a:off x="411515" y="5492689"/>
            <a:ext cx="3251200" cy="3251200"/>
          </a:xfrm>
          <a:prstGeom prst="rect">
            <a:avLst/>
          </a:prstGeom>
        </p:spPr>
      </p:pic>
    </p:spTree>
    <p:extLst>
      <p:ext uri="{BB962C8B-B14F-4D97-AF65-F5344CB8AC3E}">
        <p14:creationId xmlns:p14="http://schemas.microsoft.com/office/powerpoint/2010/main" val="4173104952"/>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44437" y="-6032064"/>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1234621" y="-28027"/>
            <a:ext cx="7862730" cy="37805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23900" dirty="0">
                <a:latin typeface="Futura Medium" panose="020B0602020204020303" pitchFamily="34" charset="-79"/>
                <a:cs typeface="Futura Medium" panose="020B0602020204020303" pitchFamily="34" charset="-79"/>
              </a:rPr>
              <a:t>spare</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183728" y="5836571"/>
            <a:ext cx="12346080"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insecure</a:t>
            </a:r>
            <a:endParaRPr sz="23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8371ECAB-34AE-44AC-E1F2-90272E4F3A73}"/>
              </a:ext>
            </a:extLst>
          </p:cNvPr>
          <p:cNvPicPr>
            <a:picLocks noChangeAspect="1"/>
          </p:cNvPicPr>
          <p:nvPr/>
        </p:nvPicPr>
        <p:blipFill>
          <a:blip r:embed="rId4"/>
          <a:stretch>
            <a:fillRect/>
          </a:stretch>
        </p:blipFill>
        <p:spPr>
          <a:xfrm>
            <a:off x="9087049" y="454946"/>
            <a:ext cx="3251200" cy="3251200"/>
          </a:xfrm>
          <a:prstGeom prst="rect">
            <a:avLst/>
          </a:prstGeom>
        </p:spPr>
      </p:pic>
      <p:pic>
        <p:nvPicPr>
          <p:cNvPr id="4" name="Picture 3">
            <a:extLst>
              <a:ext uri="{FF2B5EF4-FFF2-40B4-BE49-F238E27FC236}">
                <a16:creationId xmlns:a16="http://schemas.microsoft.com/office/drawing/2014/main" id="{293846A6-8E26-EF33-8127-964248B8E44E}"/>
              </a:ext>
            </a:extLst>
          </p:cNvPr>
          <p:cNvPicPr>
            <a:picLocks noChangeAspect="1"/>
          </p:cNvPicPr>
          <p:nvPr/>
        </p:nvPicPr>
        <p:blipFill>
          <a:blip r:embed="rId5"/>
          <a:stretch>
            <a:fillRect/>
          </a:stretch>
        </p:blipFill>
        <p:spPr>
          <a:xfrm>
            <a:off x="856165" y="5724319"/>
            <a:ext cx="3251200" cy="3251200"/>
          </a:xfrm>
          <a:prstGeom prst="rect">
            <a:avLst/>
          </a:prstGeom>
        </p:spPr>
      </p:pic>
    </p:spTree>
    <p:extLst>
      <p:ext uri="{BB962C8B-B14F-4D97-AF65-F5344CB8AC3E}">
        <p14:creationId xmlns:p14="http://schemas.microsoft.com/office/powerpoint/2010/main" val="280775718"/>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472709" y="430311"/>
            <a:ext cx="12059391" cy="1456809"/>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Grasshopper (Tier 1)</a:t>
            </a:r>
            <a:endParaRPr sz="88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3" name="tear"/>
          <p:cNvSpPr txBox="1"/>
          <p:nvPr/>
        </p:nvSpPr>
        <p:spPr>
          <a:xfrm>
            <a:off x="5721573" y="2274766"/>
            <a:ext cx="167834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silent	</a:t>
            </a:r>
            <a:endParaRPr b="1" dirty="0">
              <a:latin typeface="Gill Sans MT" panose="020B0502020104020203" pitchFamily="34" charset="77"/>
              <a:sym typeface="American Typewriter"/>
            </a:endParaRPr>
          </a:p>
        </p:txBody>
      </p:sp>
      <p:sp>
        <p:nvSpPr>
          <p:cNvPr id="134" name="office"/>
          <p:cNvSpPr txBox="1"/>
          <p:nvPr/>
        </p:nvSpPr>
        <p:spPr>
          <a:xfrm>
            <a:off x="5570927" y="3183419"/>
            <a:ext cx="1979709"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create</a:t>
            </a:r>
            <a:endParaRPr dirty="0">
              <a:latin typeface="Gill Sans MT" panose="020B0502020104020203" pitchFamily="34" charset="77"/>
            </a:endParaRPr>
          </a:p>
        </p:txBody>
      </p:sp>
      <p:sp>
        <p:nvSpPr>
          <p:cNvPr id="135" name="spare"/>
          <p:cNvSpPr txBox="1"/>
          <p:nvPr/>
        </p:nvSpPr>
        <p:spPr>
          <a:xfrm>
            <a:off x="5841824" y="4033018"/>
            <a:ext cx="143789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dash</a:t>
            </a:r>
            <a:endParaRPr b="1" dirty="0">
              <a:latin typeface="Gill Sans MT" panose="020B0502020104020203" pitchFamily="34" charset="77"/>
              <a:sym typeface="American Typewriter"/>
            </a:endParaRPr>
          </a:p>
        </p:txBody>
      </p:sp>
      <p:sp>
        <p:nvSpPr>
          <p:cNvPr id="136" name="chipped"/>
          <p:cNvSpPr txBox="1"/>
          <p:nvPr/>
        </p:nvSpPr>
        <p:spPr>
          <a:xfrm>
            <a:off x="5491575" y="4958818"/>
            <a:ext cx="213840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flavour</a:t>
            </a:r>
            <a:endParaRPr dirty="0">
              <a:latin typeface="Gill Sans MT" panose="020B0502020104020203" pitchFamily="34" charset="77"/>
            </a:endParaRPr>
          </a:p>
        </p:txBody>
      </p:sp>
      <p:sp>
        <p:nvSpPr>
          <p:cNvPr id="137" name="lift"/>
          <p:cNvSpPr txBox="1"/>
          <p:nvPr/>
        </p:nvSpPr>
        <p:spPr>
          <a:xfrm>
            <a:off x="5711186" y="5829370"/>
            <a:ext cx="1699183"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spare</a:t>
            </a:r>
            <a:endParaRPr dirty="0">
              <a:latin typeface="Gill Sans MT" panose="020B0502020104020203" pitchFamily="34" charset="77"/>
            </a:endParaRPr>
          </a:p>
        </p:txBody>
      </p:sp>
      <p:pic>
        <p:nvPicPr>
          <p:cNvPr id="6" name="Picture 5" descr="A close up of a sign&#10;&#10;Description automatically generated">
            <a:extLst>
              <a:ext uri="{FF2B5EF4-FFF2-40B4-BE49-F238E27FC236}">
                <a16:creationId xmlns:a16="http://schemas.microsoft.com/office/drawing/2014/main" id="{425C565A-0887-F647-81E8-E14EE96CE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Tree>
    <p:extLst>
      <p:ext uri="{BB962C8B-B14F-4D97-AF65-F5344CB8AC3E}">
        <p14:creationId xmlns:p14="http://schemas.microsoft.com/office/powerpoint/2010/main" val="1884110339"/>
      </p:ext>
    </p:extLst>
  </p:cSld>
  <p:clrMapOvr>
    <a:masterClrMapping/>
  </p:clrMapOvr>
  <p:transition spd="med"/>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032063"/>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329360" y="282769"/>
            <a:ext cx="9855034" cy="316496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sparse</a:t>
            </a:r>
            <a:endParaRPr sz="72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753434" y="6021350"/>
            <a:ext cx="9855034" cy="265713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provoke</a:t>
            </a:r>
            <a:endParaRPr sz="199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8FB23BDE-F66F-A570-55E6-96A5C045E438}"/>
              </a:ext>
            </a:extLst>
          </p:cNvPr>
          <p:cNvPicPr>
            <a:picLocks noChangeAspect="1"/>
          </p:cNvPicPr>
          <p:nvPr/>
        </p:nvPicPr>
        <p:blipFill>
          <a:blip r:embed="rId4"/>
          <a:stretch>
            <a:fillRect/>
          </a:stretch>
        </p:blipFill>
        <p:spPr>
          <a:xfrm>
            <a:off x="9109304" y="609649"/>
            <a:ext cx="3251200" cy="3251200"/>
          </a:xfrm>
          <a:prstGeom prst="rect">
            <a:avLst/>
          </a:prstGeom>
        </p:spPr>
      </p:pic>
      <p:pic>
        <p:nvPicPr>
          <p:cNvPr id="4" name="Picture 3">
            <a:extLst>
              <a:ext uri="{FF2B5EF4-FFF2-40B4-BE49-F238E27FC236}">
                <a16:creationId xmlns:a16="http://schemas.microsoft.com/office/drawing/2014/main" id="{541B4EE9-DFD0-E336-5723-1FCC7C4FA85B}"/>
              </a:ext>
            </a:extLst>
          </p:cNvPr>
          <p:cNvPicPr>
            <a:picLocks noChangeAspect="1"/>
          </p:cNvPicPr>
          <p:nvPr/>
        </p:nvPicPr>
        <p:blipFill>
          <a:blip r:embed="rId5"/>
          <a:stretch>
            <a:fillRect/>
          </a:stretch>
        </p:blipFill>
        <p:spPr>
          <a:xfrm>
            <a:off x="555812" y="5724319"/>
            <a:ext cx="3251200" cy="3251200"/>
          </a:xfrm>
          <a:prstGeom prst="rect">
            <a:avLst/>
          </a:prstGeom>
        </p:spPr>
      </p:pic>
    </p:spTree>
    <p:extLst>
      <p:ext uri="{BB962C8B-B14F-4D97-AF65-F5344CB8AC3E}">
        <p14:creationId xmlns:p14="http://schemas.microsoft.com/office/powerpoint/2010/main" val="3777088980"/>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Group 39">
            <a:extLst>
              <a:ext uri="{FF2B5EF4-FFF2-40B4-BE49-F238E27FC236}">
                <a16:creationId xmlns:a16="http://schemas.microsoft.com/office/drawing/2014/main" id="{7EB416CD-9B55-CF42-A04C-30197FD22A3C}"/>
              </a:ext>
            </a:extLst>
          </p:cNvPr>
          <p:cNvGrpSpPr/>
          <p:nvPr/>
        </p:nvGrpSpPr>
        <p:grpSpPr>
          <a:xfrm rot="1007258">
            <a:off x="11968918" y="1439632"/>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sp>
        <p:nvSpPr>
          <p:cNvPr id="3" name="Rectangle 2">
            <a:extLst>
              <a:ext uri="{FF2B5EF4-FFF2-40B4-BE49-F238E27FC236}">
                <a16:creationId xmlns:a16="http://schemas.microsoft.com/office/drawing/2014/main" id="{05EF5107-5BC4-E84A-AB08-D710D9F8D1A2}"/>
              </a:ext>
            </a:extLst>
          </p:cNvPr>
          <p:cNvSpPr/>
          <p:nvPr/>
        </p:nvSpPr>
        <p:spPr>
          <a:xfrm>
            <a:off x="308911" y="305549"/>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4" name="Rectangle 23">
            <a:extLst>
              <a:ext uri="{FF2B5EF4-FFF2-40B4-BE49-F238E27FC236}">
                <a16:creationId xmlns:a16="http://schemas.microsoft.com/office/drawing/2014/main" id="{FDC0D07C-E46E-A94D-BECD-14C267D89B3C}"/>
              </a:ext>
            </a:extLst>
          </p:cNvPr>
          <p:cNvSpPr/>
          <p:nvPr/>
        </p:nvSpPr>
        <p:spPr>
          <a:xfrm>
            <a:off x="329360" y="5427006"/>
            <a:ext cx="12346080" cy="3845827"/>
          </a:xfrm>
          <a:prstGeom prst="rect">
            <a:avLst/>
          </a:prstGeom>
          <a:noFill/>
          <a:ln w="101600" cap="flat" cmpd="thickThin">
            <a:solidFill>
              <a:srgbClr val="0365C0"/>
            </a:solidFill>
            <a:miter lim="400000"/>
          </a:ln>
          <a:effectLst>
            <a:outerShdw blurRad="38100" dist="25400" dir="5400000" rotWithShape="0">
              <a:schemeClr val="bg1">
                <a:alpha val="50000"/>
              </a:scheme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pic>
        <p:nvPicPr>
          <p:cNvPr id="25" name="Picture 24">
            <a:extLst>
              <a:ext uri="{FF2B5EF4-FFF2-40B4-BE49-F238E27FC236}">
                <a16:creationId xmlns:a16="http://schemas.microsoft.com/office/drawing/2014/main" id="{041D68E3-A056-8C4D-97C2-0A47EFC3CE3A}"/>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11205349" y="7853396"/>
            <a:ext cx="1470091" cy="1214376"/>
          </a:xfrm>
          <a:prstGeom prst="rect">
            <a:avLst/>
          </a:prstGeom>
        </p:spPr>
      </p:pic>
      <p:pic>
        <p:nvPicPr>
          <p:cNvPr id="26" name="Picture 25">
            <a:extLst>
              <a:ext uri="{FF2B5EF4-FFF2-40B4-BE49-F238E27FC236}">
                <a16:creationId xmlns:a16="http://schemas.microsoft.com/office/drawing/2014/main" id="{DF9023BC-FE5D-E347-A025-46D87D71425E}"/>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49809" y="473186"/>
            <a:ext cx="1470091" cy="1214376"/>
          </a:xfrm>
          <a:prstGeom prst="rect">
            <a:avLst/>
          </a:prstGeom>
        </p:spPr>
      </p:pic>
      <p:sp>
        <p:nvSpPr>
          <p:cNvPr id="27" name="tear">
            <a:extLst>
              <a:ext uri="{FF2B5EF4-FFF2-40B4-BE49-F238E27FC236}">
                <a16:creationId xmlns:a16="http://schemas.microsoft.com/office/drawing/2014/main" id="{305B9BC5-B671-A64C-B9FA-DF2667A61C05}"/>
              </a:ext>
            </a:extLst>
          </p:cNvPr>
          <p:cNvSpPr txBox="1"/>
          <p:nvPr/>
        </p:nvSpPr>
        <p:spPr>
          <a:xfrm>
            <a:off x="-591842" y="905307"/>
            <a:ext cx="11999897" cy="2657138"/>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6600" dirty="0">
                <a:latin typeface="Futura Medium" panose="020B0602020204020303" pitchFamily="34" charset="-79"/>
                <a:cs typeface="Futura Medium" panose="020B0602020204020303" pitchFamily="34" charset="-79"/>
              </a:rPr>
              <a:t>intercept</a:t>
            </a:r>
            <a:endParaRPr sz="28700" dirty="0">
              <a:latin typeface="Futura Medium" panose="020B0602020204020303" pitchFamily="34" charset="-79"/>
              <a:cs typeface="Futura Medium" panose="020B0602020204020303" pitchFamily="34" charset="-79"/>
            </a:endParaRPr>
          </a:p>
        </p:txBody>
      </p:sp>
      <p:sp>
        <p:nvSpPr>
          <p:cNvPr id="28" name="tear">
            <a:extLst>
              <a:ext uri="{FF2B5EF4-FFF2-40B4-BE49-F238E27FC236}">
                <a16:creationId xmlns:a16="http://schemas.microsoft.com/office/drawing/2014/main" id="{3E0CFD4D-27A2-7842-AA0C-DAD97EB3ECC4}"/>
              </a:ext>
            </a:extLst>
          </p:cNvPr>
          <p:cNvSpPr txBox="1"/>
          <p:nvPr/>
        </p:nvSpPr>
        <p:spPr>
          <a:xfrm>
            <a:off x="2366400" y="5818747"/>
            <a:ext cx="10288591" cy="316496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50800" tIns="50800" rIns="50800" bIns="50800" anchor="t">
            <a:spAutoFit/>
          </a:bodyPr>
          <a:lstStyle>
            <a:lvl1pPr>
              <a:defRPr sz="7000">
                <a:latin typeface="Gill Sans SemiBold"/>
                <a:ea typeface="Gill Sans SemiBold"/>
                <a:cs typeface="Gill Sans SemiBold"/>
                <a:sym typeface="Gill Sans SemiBold"/>
              </a:defRPr>
            </a:lvl1pPr>
          </a:lstStyle>
          <a:p>
            <a:r>
              <a:rPr lang="en-GB" sz="19900" dirty="0">
                <a:latin typeface="Futura Medium" panose="020B0602020204020303" pitchFamily="34" charset="-79"/>
                <a:cs typeface="Futura Medium" panose="020B0602020204020303" pitchFamily="34" charset="-79"/>
              </a:rPr>
              <a:t>obscure</a:t>
            </a:r>
            <a:endParaRPr sz="13800" dirty="0">
              <a:latin typeface="Futura Medium" panose="020B0602020204020303" pitchFamily="34" charset="-79"/>
              <a:cs typeface="Futura Medium" panose="020B0602020204020303" pitchFamily="34" charset="-79"/>
            </a:endParaRPr>
          </a:p>
        </p:txBody>
      </p:sp>
      <p:pic>
        <p:nvPicPr>
          <p:cNvPr id="2" name="Picture 1">
            <a:extLst>
              <a:ext uri="{FF2B5EF4-FFF2-40B4-BE49-F238E27FC236}">
                <a16:creationId xmlns:a16="http://schemas.microsoft.com/office/drawing/2014/main" id="{2963864C-11E4-92BC-D6E9-F1E647A7734B}"/>
              </a:ext>
            </a:extLst>
          </p:cNvPr>
          <p:cNvPicPr>
            <a:picLocks noChangeAspect="1"/>
          </p:cNvPicPr>
          <p:nvPr/>
        </p:nvPicPr>
        <p:blipFill>
          <a:blip r:embed="rId4"/>
          <a:stretch>
            <a:fillRect/>
          </a:stretch>
        </p:blipFill>
        <p:spPr>
          <a:xfrm>
            <a:off x="9353844" y="602862"/>
            <a:ext cx="3251200" cy="3251200"/>
          </a:xfrm>
          <a:prstGeom prst="rect">
            <a:avLst/>
          </a:prstGeom>
        </p:spPr>
      </p:pic>
      <p:pic>
        <p:nvPicPr>
          <p:cNvPr id="4" name="Picture 3">
            <a:extLst>
              <a:ext uri="{FF2B5EF4-FFF2-40B4-BE49-F238E27FC236}">
                <a16:creationId xmlns:a16="http://schemas.microsoft.com/office/drawing/2014/main" id="{611FD367-BB11-F40E-EB2A-06842C15602D}"/>
              </a:ext>
            </a:extLst>
          </p:cNvPr>
          <p:cNvPicPr>
            <a:picLocks noChangeAspect="1"/>
          </p:cNvPicPr>
          <p:nvPr/>
        </p:nvPicPr>
        <p:blipFill>
          <a:blip r:embed="rId5"/>
          <a:stretch>
            <a:fillRect/>
          </a:stretch>
        </p:blipFill>
        <p:spPr>
          <a:xfrm>
            <a:off x="349809" y="5775631"/>
            <a:ext cx="3251200" cy="3251200"/>
          </a:xfrm>
          <a:prstGeom prst="rect">
            <a:avLst/>
          </a:prstGeom>
        </p:spPr>
      </p:pic>
    </p:spTree>
    <p:extLst>
      <p:ext uri="{BB962C8B-B14F-4D97-AF65-F5344CB8AC3E}">
        <p14:creationId xmlns:p14="http://schemas.microsoft.com/office/powerpoint/2010/main" val="2064441753"/>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Vocabulary Ninja"/>
          <p:cNvSpPr txBox="1"/>
          <p:nvPr/>
        </p:nvSpPr>
        <p:spPr>
          <a:xfrm>
            <a:off x="2762055" y="8514866"/>
            <a:ext cx="102656" cy="79508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500" b="1">
                <a:solidFill>
                  <a:schemeClr val="accent5"/>
                </a:solidFill>
                <a:latin typeface="American Typewriter"/>
                <a:ea typeface="American Typewriter"/>
                <a:cs typeface="American Typewriter"/>
                <a:sym typeface="American Typewriter"/>
              </a:defRPr>
            </a:lvl1pPr>
          </a:lstStyle>
          <a:p>
            <a:endParaRPr dirty="0">
              <a:latin typeface="Gill Sans MT" panose="020B0502020104020203" pitchFamily="34" charset="77"/>
            </a:endParaRPr>
          </a:p>
        </p:txBody>
      </p:sp>
      <p:sp>
        <p:nvSpPr>
          <p:cNvPr id="130" name="This Week's Words"/>
          <p:cNvSpPr txBox="1"/>
          <p:nvPr/>
        </p:nvSpPr>
        <p:spPr>
          <a:xfrm>
            <a:off x="1407262" y="368756"/>
            <a:ext cx="10190290" cy="1579920"/>
          </a:xfrm>
          <a:prstGeom prst="rect">
            <a:avLst/>
          </a:prstGeom>
          <a:ln w="12700">
            <a:noFill/>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10100">
                <a:solidFill>
                  <a:schemeClr val="accent5"/>
                </a:solidFill>
                <a:latin typeface="Gill Sans SemiBold"/>
                <a:ea typeface="Gill Sans SemiBold"/>
                <a:cs typeface="Gill Sans SemiBold"/>
                <a:sym typeface="Gill Sans SemiBold"/>
              </a:defRPr>
            </a:lvl1pPr>
          </a:lstStyle>
          <a:p>
            <a:r>
              <a:rPr lang="en-GB"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rPr>
              <a:t>Shinobi (Tier 2)</a:t>
            </a:r>
            <a:endParaRPr sz="9600" b="1" dirty="0">
              <a:ln w="0">
                <a:solidFill>
                  <a:schemeClr val="bg1"/>
                </a:solidFill>
              </a:ln>
              <a:solidFill>
                <a:schemeClr val="tx1"/>
              </a:solidFill>
              <a:effectLst>
                <a:outerShdw dist="38100" algn="l" rotWithShape="0">
                  <a:schemeClr val="bg1"/>
                </a:outerShdw>
              </a:effectLst>
              <a:latin typeface="Gill Sans" panose="020B0502020104020203" pitchFamily="34" charset="-79"/>
              <a:cs typeface="Gill Sans" panose="020B0502020104020203" pitchFamily="34" charset="-79"/>
            </a:endParaRPr>
          </a:p>
        </p:txBody>
      </p:sp>
      <p:sp>
        <p:nvSpPr>
          <p:cNvPr id="138" name="mutter"/>
          <p:cNvSpPr txBox="1"/>
          <p:nvPr/>
        </p:nvSpPr>
        <p:spPr>
          <a:xfrm>
            <a:off x="5577386" y="3418118"/>
            <a:ext cx="196688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pPr>
              <a:defRPr b="0">
                <a:latin typeface="+mn-lt"/>
                <a:ea typeface="+mn-ea"/>
                <a:cs typeface="+mn-cs"/>
                <a:sym typeface="Helvetica Light"/>
              </a:defRPr>
            </a:pPr>
            <a:r>
              <a:rPr lang="en-GB" b="1" dirty="0">
                <a:latin typeface="Gill Sans MT" panose="020B0502020104020203" pitchFamily="34" charset="77"/>
                <a:sym typeface="American Typewriter"/>
              </a:rPr>
              <a:t>sparse</a:t>
            </a:r>
            <a:endParaRPr b="1" dirty="0">
              <a:latin typeface="Gill Sans MT" panose="020B0502020104020203" pitchFamily="34" charset="77"/>
              <a:sym typeface="American Typewriter"/>
            </a:endParaRPr>
          </a:p>
        </p:txBody>
      </p:sp>
      <p:sp>
        <p:nvSpPr>
          <p:cNvPr id="140" name="tolerate"/>
          <p:cNvSpPr txBox="1"/>
          <p:nvPr/>
        </p:nvSpPr>
        <p:spPr>
          <a:xfrm>
            <a:off x="5279215" y="2522165"/>
            <a:ext cx="2563202"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insecure</a:t>
            </a:r>
            <a:endParaRPr dirty="0">
              <a:latin typeface="Gill Sans MT" panose="020B0502020104020203" pitchFamily="34" charset="77"/>
            </a:endParaRPr>
          </a:p>
        </p:txBody>
      </p:sp>
      <p:sp>
        <p:nvSpPr>
          <p:cNvPr id="141" name="fixation"/>
          <p:cNvSpPr txBox="1"/>
          <p:nvPr/>
        </p:nvSpPr>
        <p:spPr>
          <a:xfrm>
            <a:off x="5304876" y="4280417"/>
            <a:ext cx="2511906"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provoke</a:t>
            </a:r>
            <a:endParaRPr dirty="0">
              <a:latin typeface="Gill Sans MT" panose="020B0502020104020203" pitchFamily="34" charset="77"/>
            </a:endParaRPr>
          </a:p>
        </p:txBody>
      </p:sp>
      <p:grpSp>
        <p:nvGrpSpPr>
          <p:cNvPr id="9" name="Group 8">
            <a:extLst>
              <a:ext uri="{FF2B5EF4-FFF2-40B4-BE49-F238E27FC236}">
                <a16:creationId xmlns:a16="http://schemas.microsoft.com/office/drawing/2014/main" id="{85AC141E-CA5D-8D41-B1C5-845DA38E949D}"/>
              </a:ext>
            </a:extLst>
          </p:cNvPr>
          <p:cNvGrpSpPr/>
          <p:nvPr/>
        </p:nvGrpSpPr>
        <p:grpSpPr>
          <a:xfrm>
            <a:off x="-8642579" y="-164678"/>
            <a:ext cx="10029965" cy="15256120"/>
            <a:chOff x="-8642579" y="-164678"/>
            <a:chExt cx="10029965" cy="15256120"/>
          </a:xfrm>
        </p:grpSpPr>
        <p:sp>
          <p:nvSpPr>
            <p:cNvPr id="3" name="Rectangle 2">
              <a:extLst>
                <a:ext uri="{FF2B5EF4-FFF2-40B4-BE49-F238E27FC236}">
                  <a16:creationId xmlns:a16="http://schemas.microsoft.com/office/drawing/2014/main" id="{32EBAF2A-443F-9D47-8F51-8E2A05EE57A3}"/>
                </a:ext>
              </a:extLst>
            </p:cNvPr>
            <p:cNvSpPr/>
            <p:nvPr/>
          </p:nvSpPr>
          <p:spPr>
            <a:xfrm rot="20706798" flipH="1">
              <a:off x="-8642579" y="-10966"/>
              <a:ext cx="9434333"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8" name="Rectangle 27">
              <a:extLst>
                <a:ext uri="{FF2B5EF4-FFF2-40B4-BE49-F238E27FC236}">
                  <a16:creationId xmlns:a16="http://schemas.microsoft.com/office/drawing/2014/main" id="{5D0D608D-EA4B-C641-B3F4-55E05D9D72CF}"/>
                </a:ext>
              </a:extLst>
            </p:cNvPr>
            <p:cNvSpPr/>
            <p:nvPr/>
          </p:nvSpPr>
          <p:spPr>
            <a:xfrm rot="20706798" flipH="1">
              <a:off x="-8046947" y="-164678"/>
              <a:ext cx="9434333" cy="15102408"/>
            </a:xfrm>
            <a:prstGeom prst="rect">
              <a:avLst/>
            </a:prstGeom>
            <a:solidFill>
              <a:srgbClr val="38E1FF">
                <a:alpha val="32941"/>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10" name="Group 9">
            <a:extLst>
              <a:ext uri="{FF2B5EF4-FFF2-40B4-BE49-F238E27FC236}">
                <a16:creationId xmlns:a16="http://schemas.microsoft.com/office/drawing/2014/main" id="{FB171C41-4AFD-8D4B-A83D-67CE57D57162}"/>
              </a:ext>
            </a:extLst>
          </p:cNvPr>
          <p:cNvGrpSpPr/>
          <p:nvPr/>
        </p:nvGrpSpPr>
        <p:grpSpPr>
          <a:xfrm>
            <a:off x="11782763" y="-862597"/>
            <a:ext cx="8917924" cy="15439250"/>
            <a:chOff x="11782763" y="-862597"/>
            <a:chExt cx="8917924" cy="15439250"/>
          </a:xfrm>
        </p:grpSpPr>
        <p:sp>
          <p:nvSpPr>
            <p:cNvPr id="22" name="Rectangle 21">
              <a:extLst>
                <a:ext uri="{FF2B5EF4-FFF2-40B4-BE49-F238E27FC236}">
                  <a16:creationId xmlns:a16="http://schemas.microsoft.com/office/drawing/2014/main" id="{DDF6FD70-A615-D74C-9710-17CB98A41F5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29" name="Rectangle 28">
              <a:extLst>
                <a:ext uri="{FF2B5EF4-FFF2-40B4-BE49-F238E27FC236}">
                  <a16:creationId xmlns:a16="http://schemas.microsoft.com/office/drawing/2014/main" id="{D4261B65-2D56-2B4A-A149-97BDDFE74A81}"/>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24" name="Picture 23" descr="A close up of a sign&#10;&#10;Description automatically generated">
            <a:extLst>
              <a:ext uri="{FF2B5EF4-FFF2-40B4-BE49-F238E27FC236}">
                <a16:creationId xmlns:a16="http://schemas.microsoft.com/office/drawing/2014/main" id="{12CD5A4C-BE25-E144-93E5-DE9DD9D806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8591" y="7184741"/>
            <a:ext cx="3124200" cy="2387600"/>
          </a:xfrm>
          <a:prstGeom prst="rect">
            <a:avLst/>
          </a:prstGeom>
        </p:spPr>
      </p:pic>
      <p:sp>
        <p:nvSpPr>
          <p:cNvPr id="16" name="fixation">
            <a:extLst>
              <a:ext uri="{FF2B5EF4-FFF2-40B4-BE49-F238E27FC236}">
                <a16:creationId xmlns:a16="http://schemas.microsoft.com/office/drawing/2014/main" id="{54CA246C-41EE-5949-B05E-5758EA3BD8F4}"/>
              </a:ext>
            </a:extLst>
          </p:cNvPr>
          <p:cNvSpPr txBox="1"/>
          <p:nvPr/>
        </p:nvSpPr>
        <p:spPr>
          <a:xfrm>
            <a:off x="5099865" y="5188117"/>
            <a:ext cx="2805255"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intercept</a:t>
            </a:r>
            <a:endParaRPr dirty="0">
              <a:latin typeface="Gill Sans MT" panose="020B0502020104020203" pitchFamily="34" charset="77"/>
            </a:endParaRPr>
          </a:p>
        </p:txBody>
      </p:sp>
      <p:sp>
        <p:nvSpPr>
          <p:cNvPr id="17" name="fixation">
            <a:extLst>
              <a:ext uri="{FF2B5EF4-FFF2-40B4-BE49-F238E27FC236}">
                <a16:creationId xmlns:a16="http://schemas.microsoft.com/office/drawing/2014/main" id="{19D6E91F-8371-BF4E-B734-F3CE5F59AC7D}"/>
              </a:ext>
            </a:extLst>
          </p:cNvPr>
          <p:cNvSpPr txBox="1"/>
          <p:nvPr/>
        </p:nvSpPr>
        <p:spPr>
          <a:xfrm>
            <a:off x="5292245" y="5996646"/>
            <a:ext cx="2420534" cy="8566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900" b="1">
                <a:latin typeface="American Typewriter"/>
                <a:ea typeface="American Typewriter"/>
                <a:cs typeface="American Typewriter"/>
                <a:sym typeface="American Typewriter"/>
              </a:defRPr>
            </a:lvl1pPr>
          </a:lstStyle>
          <a:p>
            <a:r>
              <a:rPr lang="en-GB" dirty="0">
                <a:latin typeface="Gill Sans MT" panose="020B0502020104020203" pitchFamily="34" charset="77"/>
              </a:rPr>
              <a:t>obscure</a:t>
            </a:r>
            <a:endParaRPr dirty="0">
              <a:latin typeface="Gill Sans MT" panose="020B0502020104020203" pitchFamily="34" charset="77"/>
            </a:endParaRPr>
          </a:p>
        </p:txBody>
      </p:sp>
    </p:spTree>
    <p:extLst>
      <p:ext uri="{BB962C8B-B14F-4D97-AF65-F5344CB8AC3E}">
        <p14:creationId xmlns:p14="http://schemas.microsoft.com/office/powerpoint/2010/main" val="2057408785"/>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000070" y="1309202"/>
            <a:ext cx="2018181"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silent</a:t>
            </a:r>
            <a:endParaRPr dirty="0">
              <a:latin typeface="Gill Sans MT" panose="020B0502020104020203" pitchFamily="34" charset="77"/>
            </a:endParaRPr>
          </a:p>
        </p:txBody>
      </p:sp>
      <p:sp>
        <p:nvSpPr>
          <p:cNvPr id="152" name="Definition:"/>
          <p:cNvSpPr txBox="1"/>
          <p:nvPr/>
        </p:nvSpPr>
        <p:spPr>
          <a:xfrm>
            <a:off x="2212466" y="3137585"/>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414288" y="1645578"/>
            <a:ext cx="4616262"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771110" y="4701318"/>
            <a:ext cx="6705921"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Someone who is silent is not speaking.</a:t>
            </a:r>
          </a:p>
        </p:txBody>
      </p:sp>
      <p:sp>
        <p:nvSpPr>
          <p:cNvPr id="155" name="The was a tear in Freddie’s new school jumper."/>
          <p:cNvSpPr txBox="1"/>
          <p:nvPr/>
        </p:nvSpPr>
        <p:spPr>
          <a:xfrm>
            <a:off x="5112" y="6715244"/>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The class fell </a:t>
            </a:r>
            <a:r>
              <a:rPr lang="en-GB" b="1" dirty="0"/>
              <a:t>silent</a:t>
            </a:r>
            <a:r>
              <a:rPr lang="en-GB" dirty="0"/>
              <a:t> when the teacher entered.</a:t>
            </a: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err="1">
                <a:latin typeface="Gill Sans MT" panose="020B0502020104020203" pitchFamily="34" charset="77"/>
              </a:rPr>
              <a:t>si</a:t>
            </a:r>
            <a:r>
              <a:rPr lang="en-GB" dirty="0">
                <a:latin typeface="Gill Sans MT" panose="020B0502020104020203" pitchFamily="34" charset="77"/>
              </a:rPr>
              <a:t>-lent</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4" name="Table 2">
            <a:extLst>
              <a:ext uri="{FF2B5EF4-FFF2-40B4-BE49-F238E27FC236}">
                <a16:creationId xmlns:a16="http://schemas.microsoft.com/office/drawing/2014/main" id="{D63B5FE3-48DF-DACA-FE7C-1418E421E613}"/>
              </a:ext>
            </a:extLst>
          </p:cNvPr>
          <p:cNvGraphicFramePr>
            <a:graphicFrameLocks noGrp="1"/>
          </p:cNvGraphicFramePr>
          <p:nvPr>
            <p:extLst>
              <p:ext uri="{D42A27DB-BD31-4B8C-83A1-F6EECF244321}">
                <p14:modId xmlns:p14="http://schemas.microsoft.com/office/powerpoint/2010/main" val="3244499432"/>
              </p:ext>
            </p:extLst>
          </p:nvPr>
        </p:nvGraphicFramePr>
        <p:xfrm>
          <a:off x="52521" y="7555447"/>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hushed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noisy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ly</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violent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completely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mute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talkative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briefly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ABFC70AC-4617-55E4-0091-44807D4DBFEE}"/>
              </a:ext>
            </a:extLst>
          </p:cNvPr>
          <p:cNvPicPr>
            <a:picLocks noChangeAspect="1"/>
          </p:cNvPicPr>
          <p:nvPr/>
        </p:nvPicPr>
        <p:blipFill>
          <a:blip r:embed="rId3"/>
          <a:stretch>
            <a:fillRect/>
          </a:stretch>
        </p:blipFill>
        <p:spPr>
          <a:xfrm>
            <a:off x="8414288" y="2822704"/>
            <a:ext cx="3251200" cy="3251200"/>
          </a:xfrm>
          <a:prstGeom prst="rect">
            <a:avLst/>
          </a:prstGeom>
        </p:spPr>
      </p:pic>
    </p:spTree>
    <p:extLst>
      <p:ext uri="{BB962C8B-B14F-4D97-AF65-F5344CB8AC3E}">
        <p14:creationId xmlns:p14="http://schemas.microsoft.com/office/powerpoint/2010/main" val="149703423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813328" y="1309202"/>
            <a:ext cx="2391680"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create</a:t>
            </a:r>
            <a:endParaRPr dirty="0">
              <a:latin typeface="Gill Sans MT" panose="020B0502020104020203" pitchFamily="34" charset="77"/>
            </a:endParaRPr>
          </a:p>
        </p:txBody>
      </p:sp>
      <p:sp>
        <p:nvSpPr>
          <p:cNvPr id="152" name="Definition:"/>
          <p:cNvSpPr txBox="1"/>
          <p:nvPr/>
        </p:nvSpPr>
        <p:spPr>
          <a:xfrm>
            <a:off x="2212466" y="3303841"/>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12821" y="4651060"/>
            <a:ext cx="6561720"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To create something means to cause it to happen or exist.</a:t>
            </a:r>
          </a:p>
        </p:txBody>
      </p:sp>
      <p:sp>
        <p:nvSpPr>
          <p:cNvPr id="155" name="The was a tear in Freddie’s new school jumper."/>
          <p:cNvSpPr txBox="1"/>
          <p:nvPr/>
        </p:nvSpPr>
        <p:spPr>
          <a:xfrm>
            <a:off x="0" y="663011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Mia and Jay worked together to </a:t>
            </a:r>
            <a:r>
              <a:rPr lang="en-GB" b="1" dirty="0"/>
              <a:t>create</a:t>
            </a:r>
            <a:r>
              <a:rPr lang="en-GB" dirty="0"/>
              <a:t> a colourful poster.</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err="1">
                <a:latin typeface="Gill Sans MT" panose="020B0502020104020203" pitchFamily="34" charset="77"/>
              </a:rPr>
              <a:t>cre</a:t>
            </a:r>
            <a:r>
              <a:rPr lang="en-GB" dirty="0">
                <a:latin typeface="Gill Sans MT" panose="020B0502020104020203" pitchFamily="34" charset="77"/>
              </a:rPr>
              <a:t>-ate</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2">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9E243FE5-981C-C8BE-24C7-A7E4A6D65449}"/>
              </a:ext>
            </a:extLst>
          </p:cNvPr>
          <p:cNvGraphicFramePr>
            <a:graphicFrameLocks noGrp="1"/>
          </p:cNvGraphicFramePr>
          <p:nvPr>
            <p:extLst>
              <p:ext uri="{D42A27DB-BD31-4B8C-83A1-F6EECF244321}">
                <p14:modId xmlns:p14="http://schemas.microsoft.com/office/powerpoint/2010/main" val="3054873612"/>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build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break</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great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skilfully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make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destroy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straight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rapidly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E7DBADD7-5A9E-4442-5C8E-23AA28B2B94B}"/>
              </a:ext>
            </a:extLst>
          </p:cNvPr>
          <p:cNvPicPr>
            <a:picLocks noChangeAspect="1"/>
          </p:cNvPicPr>
          <p:nvPr/>
        </p:nvPicPr>
        <p:blipFill>
          <a:blip r:embed="rId3"/>
          <a:stretch>
            <a:fillRect/>
          </a:stretch>
        </p:blipFill>
        <p:spPr>
          <a:xfrm>
            <a:off x="8861878" y="2846687"/>
            <a:ext cx="3251200" cy="3251200"/>
          </a:xfrm>
          <a:prstGeom prst="rect">
            <a:avLst/>
          </a:prstGeom>
        </p:spPr>
      </p:pic>
    </p:spTree>
    <p:extLst>
      <p:ext uri="{BB962C8B-B14F-4D97-AF65-F5344CB8AC3E}">
        <p14:creationId xmlns:p14="http://schemas.microsoft.com/office/powerpoint/2010/main" val="1728328475"/>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6187613" y="1339979"/>
            <a:ext cx="1643079" cy="111825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sz="6600" dirty="0">
                <a:latin typeface="Gill Sans MT" panose="020B0502020104020203" pitchFamily="34" charset="77"/>
              </a:rPr>
              <a:t>dash</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verb / 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680317" y="4510361"/>
            <a:ext cx="6554201"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b="0" i="0" dirty="0">
                <a:solidFill>
                  <a:srgbClr val="001D35"/>
                </a:solidFill>
                <a:effectLst/>
                <a:latin typeface="Gill Sans MT" panose="020B0502020104020203" pitchFamily="34" charset="77"/>
              </a:rPr>
              <a:t>If you dash somewhere, you run or go there quickly and suddenly.</a:t>
            </a:r>
            <a:endParaRPr lang="en-GB" sz="5400" dirty="0">
              <a:latin typeface="Gill Sans MT" panose="020B0502020104020203" pitchFamily="34" charset="77"/>
            </a:endParaRPr>
          </a:p>
        </p:txBody>
      </p:sp>
      <p:sp>
        <p:nvSpPr>
          <p:cNvPr id="155" name="The was a tear in Freddie’s new school jumper."/>
          <p:cNvSpPr txBox="1"/>
          <p:nvPr/>
        </p:nvSpPr>
        <p:spPr>
          <a:xfrm>
            <a:off x="5112" y="6587127"/>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Omari </a:t>
            </a:r>
            <a:r>
              <a:rPr lang="en-GB" b="1" dirty="0"/>
              <a:t>dashed</a:t>
            </a:r>
            <a:r>
              <a:rPr lang="en-GB" dirty="0"/>
              <a:t> to grab the last piece of paper.</a:t>
            </a:r>
            <a:endParaRPr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dash</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D6641C55-3E1F-FF5E-442D-EDA0ED110A8B}"/>
              </a:ext>
            </a:extLst>
          </p:cNvPr>
          <p:cNvGraphicFramePr>
            <a:graphicFrameLocks noGrp="1"/>
          </p:cNvGraphicFramePr>
          <p:nvPr>
            <p:extLst>
              <p:ext uri="{D42A27DB-BD31-4B8C-83A1-F6EECF244321}">
                <p14:modId xmlns:p14="http://schemas.microsoft.com/office/powerpoint/2010/main" val="2623408566"/>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sprint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slow</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cash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bold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bolt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clash</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short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BA42B7CB-0B6D-FA58-5B8E-DBAA3BE1BAA3}"/>
              </a:ext>
            </a:extLst>
          </p:cNvPr>
          <p:cNvPicPr>
            <a:picLocks noChangeAspect="1"/>
          </p:cNvPicPr>
          <p:nvPr/>
        </p:nvPicPr>
        <p:blipFill>
          <a:blip r:embed="rId4"/>
          <a:stretch>
            <a:fillRect/>
          </a:stretch>
        </p:blipFill>
        <p:spPr>
          <a:xfrm>
            <a:off x="8196118" y="2884761"/>
            <a:ext cx="3251200" cy="3251200"/>
          </a:xfrm>
          <a:prstGeom prst="rect">
            <a:avLst/>
          </a:prstGeom>
        </p:spPr>
      </p:pic>
    </p:spTree>
    <p:extLst>
      <p:ext uri="{BB962C8B-B14F-4D97-AF65-F5344CB8AC3E}">
        <p14:creationId xmlns:p14="http://schemas.microsoft.com/office/powerpoint/2010/main" val="179605014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 name="Grasshopper Word of the Day"/>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709131" y="1309202"/>
            <a:ext cx="2600071"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flavour</a:t>
            </a:r>
            <a:endParaRPr dirty="0">
              <a:latin typeface="Gill Sans MT" panose="020B0502020104020203" pitchFamily="34" charset="77"/>
            </a:endParaRPr>
          </a:p>
        </p:txBody>
      </p:sp>
      <p:sp>
        <p:nvSpPr>
          <p:cNvPr id="152" name="Definition:"/>
          <p:cNvSpPr txBox="1"/>
          <p:nvPr/>
        </p:nvSpPr>
        <p:spPr>
          <a:xfrm>
            <a:off x="2520734" y="3224039"/>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noun</a:t>
            </a:r>
            <a:r>
              <a:rPr dirty="0">
                <a:latin typeface="Gill Sans MT" panose="020B0502020104020203" pitchFamily="34" charset="77"/>
              </a:rPr>
              <a:t>)</a:t>
            </a:r>
          </a:p>
        </p:txBody>
      </p:sp>
      <p:sp>
        <p:nvSpPr>
          <p:cNvPr id="154" name="If you tear paper, cloth, or another material, or if it tears, you pull it into two pieces or you pull it so that a hole appears in it."/>
          <p:cNvSpPr txBox="1"/>
          <p:nvPr/>
        </p:nvSpPr>
        <p:spPr>
          <a:xfrm>
            <a:off x="409137" y="4635025"/>
            <a:ext cx="7295169" cy="121058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lvl1pPr>
              <a:defRPr sz="3100">
                <a:latin typeface="Gill Sans"/>
                <a:ea typeface="Gill Sans"/>
                <a:cs typeface="Gill Sans"/>
                <a:sym typeface="Gill Sans"/>
              </a:defRPr>
            </a:lvl1pPr>
          </a:lstStyle>
          <a:p>
            <a:r>
              <a:rPr lang="en-GB" sz="3600" dirty="0">
                <a:latin typeface="Gill Sans MT" panose="020B0502020104020203" pitchFamily="34" charset="77"/>
              </a:rPr>
              <a:t>The flavour of a food or drink is its taste.</a:t>
            </a:r>
          </a:p>
        </p:txBody>
      </p:sp>
      <p:sp>
        <p:nvSpPr>
          <p:cNvPr id="155" name="The was a tear in Freddie’s new school jumper."/>
          <p:cNvSpPr txBox="1"/>
          <p:nvPr/>
        </p:nvSpPr>
        <p:spPr>
          <a:xfrm>
            <a:off x="0" y="6763001"/>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Rosie liked the </a:t>
            </a:r>
            <a:r>
              <a:rPr lang="en-GB" b="1" dirty="0"/>
              <a:t>flavour</a:t>
            </a:r>
            <a:r>
              <a:rPr lang="en-GB" dirty="0"/>
              <a:t> of strawberry ice-cream.</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dirty="0">
                <a:latin typeface="Gill Sans MT" panose="020B0502020104020203" pitchFamily="34" charset="77"/>
              </a:rPr>
              <a:t>(</a:t>
            </a:r>
            <a:r>
              <a:rPr lang="en-GB" dirty="0" err="1">
                <a:latin typeface="Gill Sans MT" panose="020B0502020104020203" pitchFamily="34" charset="77"/>
              </a:rPr>
              <a:t>fla-vour</a:t>
            </a:r>
            <a:r>
              <a:rPr dirty="0">
                <a:latin typeface="Gill Sans MT" panose="020B0502020104020203" pitchFamily="34" charset="77"/>
              </a:rPr>
              <a:t>)</a:t>
            </a: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graphicFrame>
        <p:nvGraphicFramePr>
          <p:cNvPr id="3" name="Table 2">
            <a:extLst>
              <a:ext uri="{FF2B5EF4-FFF2-40B4-BE49-F238E27FC236}">
                <a16:creationId xmlns:a16="http://schemas.microsoft.com/office/drawing/2014/main" id="{8BC909F2-CE4B-03EF-B95C-4A293A8D2E6B}"/>
              </a:ext>
            </a:extLst>
          </p:cNvPr>
          <p:cNvGraphicFramePr>
            <a:graphicFrameLocks noGrp="1"/>
          </p:cNvGraphicFramePr>
          <p:nvPr>
            <p:extLst>
              <p:ext uri="{D42A27DB-BD31-4B8C-83A1-F6EECF244321}">
                <p14:modId xmlns:p14="http://schemas.microsoft.com/office/powerpoint/2010/main" val="705504781"/>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aroma</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blandness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ful</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savour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bitter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zest</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a:t>
                      </a:r>
                      <a:r>
                        <a:rPr lang="en-GB" sz="2600" dirty="0" err="1">
                          <a:latin typeface="Gill Sans MT" panose="020B0502020104020203" pitchFamily="34" charset="77"/>
                        </a:rPr>
                        <a:t>ing</a:t>
                      </a:r>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waiver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bold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pic>
        <p:nvPicPr>
          <p:cNvPr id="2" name="Picture 1">
            <a:extLst>
              <a:ext uri="{FF2B5EF4-FFF2-40B4-BE49-F238E27FC236}">
                <a16:creationId xmlns:a16="http://schemas.microsoft.com/office/drawing/2014/main" id="{601BFEA7-5845-ED50-838E-B7584B1E281F}"/>
              </a:ext>
            </a:extLst>
          </p:cNvPr>
          <p:cNvPicPr>
            <a:picLocks noChangeAspect="1"/>
          </p:cNvPicPr>
          <p:nvPr/>
        </p:nvPicPr>
        <p:blipFill>
          <a:blip r:embed="rId4"/>
          <a:stretch>
            <a:fillRect/>
          </a:stretch>
        </p:blipFill>
        <p:spPr>
          <a:xfrm>
            <a:off x="8309202" y="2845797"/>
            <a:ext cx="3251200" cy="3251200"/>
          </a:xfrm>
          <a:prstGeom prst="rect">
            <a:avLst/>
          </a:prstGeom>
        </p:spPr>
      </p:pic>
    </p:spTree>
    <p:extLst>
      <p:ext uri="{BB962C8B-B14F-4D97-AF65-F5344CB8AC3E}">
        <p14:creationId xmlns:p14="http://schemas.microsoft.com/office/powerpoint/2010/main" val="3531663813"/>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Word of the Day:"/>
          <p:cNvSpPr txBox="1"/>
          <p:nvPr/>
        </p:nvSpPr>
        <p:spPr>
          <a:xfrm>
            <a:off x="981031" y="1607149"/>
            <a:ext cx="393056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Word of the Day:</a:t>
            </a:r>
          </a:p>
        </p:txBody>
      </p:sp>
      <p:sp>
        <p:nvSpPr>
          <p:cNvPr id="151" name="tear"/>
          <p:cNvSpPr txBox="1"/>
          <p:nvPr/>
        </p:nvSpPr>
        <p:spPr>
          <a:xfrm>
            <a:off x="5976840" y="1309202"/>
            <a:ext cx="2064669" cy="11798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7000">
                <a:latin typeface="Gill Sans SemiBold"/>
                <a:ea typeface="Gill Sans SemiBold"/>
                <a:cs typeface="Gill Sans SemiBold"/>
                <a:sym typeface="Gill Sans SemiBold"/>
              </a:defRPr>
            </a:lvl1pPr>
          </a:lstStyle>
          <a:p>
            <a:r>
              <a:rPr lang="en-GB" dirty="0">
                <a:latin typeface="Gill Sans MT" panose="020B0502020104020203" pitchFamily="34" charset="77"/>
              </a:rPr>
              <a:t>spare</a:t>
            </a:r>
            <a:endParaRPr dirty="0">
              <a:latin typeface="Gill Sans MT" panose="020B0502020104020203" pitchFamily="34" charset="77"/>
            </a:endParaRPr>
          </a:p>
        </p:txBody>
      </p:sp>
      <p:sp>
        <p:nvSpPr>
          <p:cNvPr id="152" name="Definition:"/>
          <p:cNvSpPr txBox="1"/>
          <p:nvPr/>
        </p:nvSpPr>
        <p:spPr>
          <a:xfrm>
            <a:off x="2212466" y="3220713"/>
            <a:ext cx="2478243" cy="7335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4100">
                <a:solidFill>
                  <a:schemeClr val="accent5"/>
                </a:solidFill>
                <a:latin typeface="Gill Sans SemiBold"/>
                <a:ea typeface="Gill Sans SemiBold"/>
                <a:cs typeface="Gill Sans SemiBold"/>
                <a:sym typeface="Gill Sans SemiBold"/>
              </a:defRPr>
            </a:lvl1pPr>
          </a:lstStyle>
          <a:p>
            <a:r>
              <a:rPr dirty="0">
                <a:latin typeface="Gill Sans MT" panose="020B0502020104020203" pitchFamily="34" charset="77"/>
              </a:rPr>
              <a:t>Definition: </a:t>
            </a:r>
          </a:p>
        </p:txBody>
      </p:sp>
      <p:sp>
        <p:nvSpPr>
          <p:cNvPr id="153" name="(verb / noun)"/>
          <p:cNvSpPr txBox="1"/>
          <p:nvPr/>
        </p:nvSpPr>
        <p:spPr>
          <a:xfrm>
            <a:off x="8711712" y="1645578"/>
            <a:ext cx="4232357" cy="65659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a:latin typeface="Gill Sans"/>
                <a:ea typeface="Gill Sans"/>
                <a:cs typeface="Gill Sans"/>
                <a:sym typeface="Gill Sans"/>
              </a:defRPr>
            </a:lvl1pPr>
          </a:lstStyle>
          <a:p>
            <a:r>
              <a:rPr dirty="0">
                <a:latin typeface="Gill Sans MT" panose="020B0502020104020203" pitchFamily="34" charset="77"/>
              </a:rPr>
              <a:t>(</a:t>
            </a:r>
            <a:r>
              <a:rPr lang="en-GB" dirty="0">
                <a:latin typeface="Gill Sans MT" panose="020B0502020104020203" pitchFamily="34" charset="77"/>
              </a:rPr>
              <a:t>adjective</a:t>
            </a:r>
            <a:r>
              <a:rPr dirty="0">
                <a:latin typeface="Gill Sans MT" panose="020B0502020104020203" pitchFamily="34" charset="77"/>
              </a:rPr>
              <a:t>)</a:t>
            </a:r>
          </a:p>
        </p:txBody>
      </p:sp>
      <p:sp>
        <p:nvSpPr>
          <p:cNvPr id="155" name="The was a tear in Freddie’s new school jumper."/>
          <p:cNvSpPr txBox="1"/>
          <p:nvPr/>
        </p:nvSpPr>
        <p:spPr>
          <a:xfrm>
            <a:off x="0" y="6697753"/>
            <a:ext cx="12999688" cy="71814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anchor="ctr">
            <a:spAutoFit/>
          </a:bodyPr>
          <a:lstStyle/>
          <a:p>
            <a:pPr>
              <a:defRPr sz="4000">
                <a:solidFill>
                  <a:schemeClr val="accent2"/>
                </a:solidFill>
                <a:latin typeface="Gill Sans"/>
                <a:ea typeface="Gill Sans"/>
                <a:cs typeface="Gill Sans"/>
                <a:sym typeface="Gill Sans"/>
              </a:defRPr>
            </a:pPr>
            <a:r>
              <a:rPr lang="en-GB" dirty="0"/>
              <a:t>Kay asked Ben is he had a </a:t>
            </a:r>
            <a:r>
              <a:rPr lang="en-GB" b="1" dirty="0"/>
              <a:t>spare</a:t>
            </a:r>
            <a:r>
              <a:rPr lang="en-GB" dirty="0"/>
              <a:t> pencil.</a:t>
            </a:r>
            <a:endParaRPr lang="en-GB" sz="4000" dirty="0">
              <a:latin typeface="Gill Sans MT" panose="020B0502020104020203" pitchFamily="34" charset="77"/>
            </a:endParaRPr>
          </a:p>
        </p:txBody>
      </p:sp>
      <p:sp>
        <p:nvSpPr>
          <p:cNvPr id="165" name="Word Class"/>
          <p:cNvSpPr txBox="1"/>
          <p:nvPr/>
        </p:nvSpPr>
        <p:spPr>
          <a:xfrm>
            <a:off x="9722676" y="1227405"/>
            <a:ext cx="2114361" cy="59503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sz="3200" dirty="0">
                <a:solidFill>
                  <a:srgbClr val="C92405"/>
                </a:solidFill>
                <a:latin typeface="Gill Sans MT" panose="020B0502020104020203" pitchFamily="34" charset="77"/>
              </a:rPr>
              <a:t>Word Class</a:t>
            </a:r>
          </a:p>
        </p:txBody>
      </p:sp>
      <p:sp>
        <p:nvSpPr>
          <p:cNvPr id="166" name="(tear)"/>
          <p:cNvSpPr txBox="1"/>
          <p:nvPr/>
        </p:nvSpPr>
        <p:spPr>
          <a:xfrm>
            <a:off x="4873897" y="2182175"/>
            <a:ext cx="4232357" cy="872034"/>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ctr">
            <a:spAutoFit/>
          </a:bodyPr>
          <a:lstStyle>
            <a:lvl1pPr>
              <a:defRPr sz="5000" i="1">
                <a:solidFill>
                  <a:srgbClr val="A6AAA9"/>
                </a:solidFill>
                <a:latin typeface="Gill Sans"/>
                <a:ea typeface="Gill Sans"/>
                <a:cs typeface="Gill Sans"/>
                <a:sym typeface="Gill Sans"/>
              </a:defRPr>
            </a:lvl1pPr>
          </a:lstStyle>
          <a:p>
            <a:r>
              <a:rPr lang="en-GB" dirty="0">
                <a:latin typeface="Gill Sans MT" panose="020B0502020104020203" pitchFamily="34" charset="77"/>
              </a:rPr>
              <a:t>(spare)</a:t>
            </a:r>
            <a:endParaRPr dirty="0">
              <a:latin typeface="Gill Sans MT" panose="020B0502020104020203" pitchFamily="34" charset="77"/>
            </a:endParaRPr>
          </a:p>
        </p:txBody>
      </p:sp>
      <p:sp>
        <p:nvSpPr>
          <p:cNvPr id="167" name="Pronunciation / Syllables"/>
          <p:cNvSpPr txBox="1"/>
          <p:nvPr/>
        </p:nvSpPr>
        <p:spPr>
          <a:xfrm>
            <a:off x="1145551" y="2437628"/>
            <a:ext cx="3382336" cy="50270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2600">
                <a:solidFill>
                  <a:schemeClr val="accent1"/>
                </a:solidFill>
                <a:latin typeface="Gill Sans SemiBold"/>
                <a:ea typeface="Gill Sans SemiBold"/>
                <a:cs typeface="Gill Sans SemiBold"/>
                <a:sym typeface="Gill Sans SemiBold"/>
              </a:defRPr>
            </a:lvl1pPr>
          </a:lstStyle>
          <a:p>
            <a:r>
              <a:rPr dirty="0">
                <a:latin typeface="Gill Sans MT" panose="020B0502020104020203" pitchFamily="34" charset="77"/>
              </a:rPr>
              <a:t>Pronunciation / Syllables</a:t>
            </a:r>
          </a:p>
        </p:txBody>
      </p:sp>
      <p:graphicFrame>
        <p:nvGraphicFramePr>
          <p:cNvPr id="2" name="Table 2">
            <a:extLst>
              <a:ext uri="{FF2B5EF4-FFF2-40B4-BE49-F238E27FC236}">
                <a16:creationId xmlns:a16="http://schemas.microsoft.com/office/drawing/2014/main" id="{5E126C1A-DF94-724E-8EDB-D39D2C40D238}"/>
              </a:ext>
            </a:extLst>
          </p:cNvPr>
          <p:cNvGraphicFramePr>
            <a:graphicFrameLocks noGrp="1"/>
          </p:cNvGraphicFramePr>
          <p:nvPr>
            <p:extLst>
              <p:ext uri="{D42A27DB-BD31-4B8C-83A1-F6EECF244321}">
                <p14:modId xmlns:p14="http://schemas.microsoft.com/office/powerpoint/2010/main" val="1738338933"/>
              </p:ext>
            </p:extLst>
          </p:nvPr>
        </p:nvGraphicFramePr>
        <p:xfrm>
          <a:off x="5110" y="7542175"/>
          <a:ext cx="12999690" cy="1804446"/>
        </p:xfrm>
        <a:graphic>
          <a:graphicData uri="http://schemas.openxmlformats.org/drawingml/2006/table">
            <a:tbl>
              <a:tblPr firstRow="1" bandRow="1">
                <a:tableStyleId>{5940675A-B579-460E-94D1-54222C63F5DA}</a:tableStyleId>
              </a:tblPr>
              <a:tblGrid>
                <a:gridCol w="2599938">
                  <a:extLst>
                    <a:ext uri="{9D8B030D-6E8A-4147-A177-3AD203B41FA5}">
                      <a16:colId xmlns:a16="http://schemas.microsoft.com/office/drawing/2014/main" val="1062734036"/>
                    </a:ext>
                  </a:extLst>
                </a:gridCol>
                <a:gridCol w="2599938">
                  <a:extLst>
                    <a:ext uri="{9D8B030D-6E8A-4147-A177-3AD203B41FA5}">
                      <a16:colId xmlns:a16="http://schemas.microsoft.com/office/drawing/2014/main" val="2844254734"/>
                    </a:ext>
                  </a:extLst>
                </a:gridCol>
                <a:gridCol w="2599938">
                  <a:extLst>
                    <a:ext uri="{9D8B030D-6E8A-4147-A177-3AD203B41FA5}">
                      <a16:colId xmlns:a16="http://schemas.microsoft.com/office/drawing/2014/main" val="277516935"/>
                    </a:ext>
                  </a:extLst>
                </a:gridCol>
                <a:gridCol w="2599938">
                  <a:extLst>
                    <a:ext uri="{9D8B030D-6E8A-4147-A177-3AD203B41FA5}">
                      <a16:colId xmlns:a16="http://schemas.microsoft.com/office/drawing/2014/main" val="2209242225"/>
                    </a:ext>
                  </a:extLst>
                </a:gridCol>
                <a:gridCol w="2599938">
                  <a:extLst>
                    <a:ext uri="{9D8B030D-6E8A-4147-A177-3AD203B41FA5}">
                      <a16:colId xmlns:a16="http://schemas.microsoft.com/office/drawing/2014/main" val="690964335"/>
                    </a:ext>
                  </a:extLst>
                </a:gridCol>
              </a:tblGrid>
              <a:tr h="601482">
                <a:tc>
                  <a:txBody>
                    <a:bodyPr/>
                    <a:lstStyle/>
                    <a:p>
                      <a:r>
                        <a:rPr lang="en-GB" sz="2600" b="0" dirty="0">
                          <a:solidFill>
                            <a:srgbClr val="DD2909"/>
                          </a:solidFill>
                          <a:latin typeface="Gill Sans MT" panose="020B0502020104020203" pitchFamily="34" charset="77"/>
                        </a:rPr>
                        <a:t>Synonym: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Antonym:</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pPr marL="0" marR="0" lvl="0" indent="0" algn="ctr" defTabSz="584200" rtl="0" eaLnBrk="1" fontAlgn="auto" latinLnBrk="0" hangingPunct="1">
                        <a:lnSpc>
                          <a:spcPct val="100000"/>
                        </a:lnSpc>
                        <a:spcBef>
                          <a:spcPts val="0"/>
                        </a:spcBef>
                        <a:spcAft>
                          <a:spcPts val="0"/>
                        </a:spcAft>
                        <a:buClrTx/>
                        <a:buSzTx/>
                        <a:buFontTx/>
                        <a:buNone/>
                        <a:tabLst/>
                        <a:defRPr/>
                      </a:pPr>
                      <a:r>
                        <a:rPr lang="en-GB" sz="2600" b="0" dirty="0">
                          <a:solidFill>
                            <a:srgbClr val="DD2909"/>
                          </a:solidFill>
                          <a:latin typeface="Gill Sans MT" panose="020B0502020104020203" pitchFamily="34" charset="77"/>
                        </a:rPr>
                        <a:t>Prefix / Suffix:</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Rhyme: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b="0" dirty="0">
                          <a:solidFill>
                            <a:srgbClr val="DD2909"/>
                          </a:solidFill>
                          <a:latin typeface="Gill Sans MT" panose="020B0502020104020203" pitchFamily="34" charset="77"/>
                        </a:rPr>
                        <a:t>Link Word: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467075473"/>
                  </a:ext>
                </a:extLst>
              </a:tr>
              <a:tr h="601482">
                <a:tc>
                  <a:txBody>
                    <a:bodyPr/>
                    <a:lstStyle/>
                    <a:p>
                      <a:r>
                        <a:rPr lang="en-GB" sz="2600" dirty="0">
                          <a:latin typeface="Gill Sans MT" panose="020B0502020104020203" pitchFamily="34" charset="77"/>
                        </a:rPr>
                        <a:t>unused </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-ed</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there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willingly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2215792217"/>
                  </a:ext>
                </a:extLst>
              </a:tr>
              <a:tr h="601482">
                <a:tc>
                  <a:txBody>
                    <a:bodyPr/>
                    <a:lstStyle/>
                    <a:p>
                      <a:r>
                        <a:rPr lang="en-GB" sz="2600" dirty="0">
                          <a:latin typeface="Gill Sans MT" panose="020B0502020104020203" pitchFamily="34" charset="77"/>
                        </a:rPr>
                        <a:t>free</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endParaRPr lang="en-GB" sz="2600" dirty="0">
                        <a:latin typeface="Gill Sans MT" panose="020B0502020104020203" pitchFamily="34" charset="77"/>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-s</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hair</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GB" sz="2600" dirty="0">
                          <a:latin typeface="Gill Sans MT" panose="020B0502020104020203" pitchFamily="34" charset="77"/>
                        </a:rPr>
                        <a:t>barely</a:t>
                      </a: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extLst>
                  <a:ext uri="{0D108BD9-81ED-4DB2-BD59-A6C34878D82A}">
                    <a16:rowId xmlns:a16="http://schemas.microsoft.com/office/drawing/2014/main" val="1863132678"/>
                  </a:ext>
                </a:extLst>
              </a:tr>
            </a:tbl>
          </a:graphicData>
        </a:graphic>
      </p:graphicFrame>
      <p:grpSp>
        <p:nvGrpSpPr>
          <p:cNvPr id="40" name="Group 39">
            <a:extLst>
              <a:ext uri="{FF2B5EF4-FFF2-40B4-BE49-F238E27FC236}">
                <a16:creationId xmlns:a16="http://schemas.microsoft.com/office/drawing/2014/main" id="{7EB416CD-9B55-CF42-A04C-30197FD22A3C}"/>
              </a:ext>
            </a:extLst>
          </p:cNvPr>
          <p:cNvGrpSpPr/>
          <p:nvPr/>
        </p:nvGrpSpPr>
        <p:grpSpPr>
          <a:xfrm>
            <a:off x="12304821" y="1110918"/>
            <a:ext cx="8917924" cy="15439250"/>
            <a:chOff x="11782763" y="-862597"/>
            <a:chExt cx="8917924" cy="15439250"/>
          </a:xfrm>
        </p:grpSpPr>
        <p:sp>
          <p:nvSpPr>
            <p:cNvPr id="41" name="Rectangle 40">
              <a:extLst>
                <a:ext uri="{FF2B5EF4-FFF2-40B4-BE49-F238E27FC236}">
                  <a16:creationId xmlns:a16="http://schemas.microsoft.com/office/drawing/2014/main" id="{A6BF06AC-22FD-FD44-8419-6C2D4AA8FA73}"/>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2" name="Rectangle 41">
              <a:extLst>
                <a:ext uri="{FF2B5EF4-FFF2-40B4-BE49-F238E27FC236}">
                  <a16:creationId xmlns:a16="http://schemas.microsoft.com/office/drawing/2014/main" id="{9D3503DD-D270-5F47-A19A-8586E0671135}"/>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grpSp>
        <p:nvGrpSpPr>
          <p:cNvPr id="43" name="Group 42">
            <a:extLst>
              <a:ext uri="{FF2B5EF4-FFF2-40B4-BE49-F238E27FC236}">
                <a16:creationId xmlns:a16="http://schemas.microsoft.com/office/drawing/2014/main" id="{37D75134-4940-2E43-970D-7151127F0958}"/>
              </a:ext>
            </a:extLst>
          </p:cNvPr>
          <p:cNvGrpSpPr/>
          <p:nvPr/>
        </p:nvGrpSpPr>
        <p:grpSpPr>
          <a:xfrm rot="11574440">
            <a:off x="-8428798" y="-6316639"/>
            <a:ext cx="8917924" cy="15439250"/>
            <a:chOff x="11782763" y="-862597"/>
            <a:chExt cx="8917924" cy="15439250"/>
          </a:xfrm>
        </p:grpSpPr>
        <p:sp>
          <p:nvSpPr>
            <p:cNvPr id="44" name="Rectangle 43">
              <a:extLst>
                <a:ext uri="{FF2B5EF4-FFF2-40B4-BE49-F238E27FC236}">
                  <a16:creationId xmlns:a16="http://schemas.microsoft.com/office/drawing/2014/main" id="{0DE4B2CD-9BA7-F745-975D-04D6E068AAAF}"/>
                </a:ext>
              </a:extLst>
            </p:cNvPr>
            <p:cNvSpPr/>
            <p:nvPr/>
          </p:nvSpPr>
          <p:spPr>
            <a:xfrm rot="896267" flipH="1">
              <a:off x="12315522" y="-525755"/>
              <a:ext cx="8385165" cy="15102408"/>
            </a:xfrm>
            <a:prstGeom prst="rect">
              <a:avLst/>
            </a:prstGeom>
            <a:solidFill>
              <a:srgbClr val="38E1FF"/>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sp>
          <p:nvSpPr>
            <p:cNvPr id="45" name="Rectangle 44">
              <a:extLst>
                <a:ext uri="{FF2B5EF4-FFF2-40B4-BE49-F238E27FC236}">
                  <a16:creationId xmlns:a16="http://schemas.microsoft.com/office/drawing/2014/main" id="{E68024AA-F9BA-D840-9EF5-E93003D788D2}"/>
                </a:ext>
              </a:extLst>
            </p:cNvPr>
            <p:cNvSpPr/>
            <p:nvPr/>
          </p:nvSpPr>
          <p:spPr>
            <a:xfrm rot="896267" flipH="1">
              <a:off x="11782763" y="-862597"/>
              <a:ext cx="6869178" cy="15102408"/>
            </a:xfrm>
            <a:prstGeom prst="rect">
              <a:avLst/>
            </a:prstGeom>
            <a:solidFill>
              <a:srgbClr val="38E1FF">
                <a:alpha val="33000"/>
              </a:srgbClr>
            </a:solidFill>
            <a:ln w="101600" cap="flat">
              <a:noFill/>
              <a:miter lim="400000"/>
            </a:ln>
            <a:effectLst>
              <a:outerShdw blurRad="38100" dist="25400" dir="5400000" rotWithShape="0">
                <a:srgbClr val="000000">
                  <a:alpha val="50000"/>
                </a:srgbClr>
              </a:outerShdw>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0" hangingPunct="0">
                <a:lnSpc>
                  <a:spcPct val="100000"/>
                </a:lnSpc>
                <a:spcBef>
                  <a:spcPts val="0"/>
                </a:spcBef>
                <a:spcAft>
                  <a:spcPts val="0"/>
                </a:spcAft>
                <a:buClrTx/>
                <a:buSzTx/>
                <a:buFontTx/>
                <a:buNone/>
                <a:tabLst/>
              </a:pPr>
              <a:endParaRPr kumimoji="0" lang="en-GB" sz="2400" b="0" i="0" u="none" strike="noStrike" cap="none" spc="0" normalizeH="0" baseline="0" dirty="0">
                <a:ln>
                  <a:noFill/>
                </a:ln>
                <a:solidFill>
                  <a:srgbClr val="FFFFFF"/>
                </a:solidFill>
                <a:effectLst/>
                <a:uFillTx/>
                <a:latin typeface="+mn-lt"/>
                <a:ea typeface="+mn-ea"/>
                <a:cs typeface="+mn-cs"/>
                <a:sym typeface="Helvetica Light"/>
              </a:endParaRPr>
            </a:p>
          </p:txBody>
        </p:sp>
      </p:grpSp>
      <p:pic>
        <p:nvPicPr>
          <p:cNvPr id="9" name="Picture 8">
            <a:extLst>
              <a:ext uri="{FF2B5EF4-FFF2-40B4-BE49-F238E27FC236}">
                <a16:creationId xmlns:a16="http://schemas.microsoft.com/office/drawing/2014/main" id="{E1C808EC-8455-CA43-8401-6823600E1787}"/>
              </a:ext>
            </a:extLst>
          </p:cNvPr>
          <p:cNvPicPr>
            <a:picLocks noChangeAspect="1"/>
          </p:cNvPicPr>
          <p:nvPr/>
        </p:nvPicPr>
        <p:blipFill rotWithShape="1">
          <a:blip r:embed="rId3">
            <a:extLst>
              <a:ext uri="{28A0092B-C50C-407E-A947-70E740481C1C}">
                <a14:useLocalDpi xmlns:a14="http://schemas.microsoft.com/office/drawing/2010/main" val="0"/>
              </a:ext>
            </a:extLst>
          </a:blip>
          <a:srcRect l="9410" r="12019" b="14894"/>
          <a:stretch/>
        </p:blipFill>
        <p:spPr>
          <a:xfrm>
            <a:off x="308911" y="305549"/>
            <a:ext cx="1622203" cy="1340029"/>
          </a:xfrm>
          <a:prstGeom prst="rect">
            <a:avLst/>
          </a:prstGeom>
        </p:spPr>
      </p:pic>
      <p:sp>
        <p:nvSpPr>
          <p:cNvPr id="4" name="Grasshopper Word of the Day">
            <a:extLst>
              <a:ext uri="{FF2B5EF4-FFF2-40B4-BE49-F238E27FC236}">
                <a16:creationId xmlns:a16="http://schemas.microsoft.com/office/drawing/2014/main" id="{A2BAA8F9-5573-68DB-17C4-ED4683636EDC}"/>
              </a:ext>
            </a:extLst>
          </p:cNvPr>
          <p:cNvSpPr txBox="1"/>
          <p:nvPr/>
        </p:nvSpPr>
        <p:spPr>
          <a:xfrm>
            <a:off x="1751855" y="358709"/>
            <a:ext cx="11006218" cy="102592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50800" tIns="50800" rIns="50800" bIns="50800" anchor="ctr">
            <a:spAutoFit/>
          </a:bodyPr>
          <a:lstStyle>
            <a:lvl1pPr>
              <a:defRPr sz="6700" b="1">
                <a:solidFill>
                  <a:schemeClr val="accent5"/>
                </a:solidFill>
                <a:latin typeface="American Typewriter"/>
                <a:ea typeface="American Typewriter"/>
                <a:cs typeface="American Typewriter"/>
                <a:sym typeface="American Typewriter"/>
              </a:defRPr>
            </a:lvl1pPr>
          </a:lstStyle>
          <a:p>
            <a:r>
              <a:rPr sz="6000" dirty="0">
                <a:solidFill>
                  <a:srgbClr val="00AEEE"/>
                </a:solidFill>
                <a:latin typeface="Gill Sans MT" panose="020B0502020104020203" pitchFamily="34" charset="77"/>
              </a:rPr>
              <a:t>Grasshopper Word of the Day</a:t>
            </a:r>
          </a:p>
        </p:txBody>
      </p:sp>
      <p:sp>
        <p:nvSpPr>
          <p:cNvPr id="5" name="TextBox 4">
            <a:extLst>
              <a:ext uri="{FF2B5EF4-FFF2-40B4-BE49-F238E27FC236}">
                <a16:creationId xmlns:a16="http://schemas.microsoft.com/office/drawing/2014/main" id="{24452373-441E-F593-B6B4-76A09EB52A87}"/>
              </a:ext>
            </a:extLst>
          </p:cNvPr>
          <p:cNvSpPr txBox="1"/>
          <p:nvPr/>
        </p:nvSpPr>
        <p:spPr>
          <a:xfrm>
            <a:off x="620117" y="3788516"/>
            <a:ext cx="6201005" cy="287258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GB" sz="3600" b="0" i="0" u="none" strike="noStrike" cap="none" spc="0" normalizeH="0" baseline="0" dirty="0">
                <a:ln>
                  <a:noFill/>
                </a:ln>
                <a:solidFill>
                  <a:srgbClr val="000000"/>
                </a:solidFill>
                <a:effectLst/>
                <a:uFillTx/>
                <a:latin typeface="Gill Sans MT" panose="020B0502020104020203" pitchFamily="34" charset="77"/>
                <a:sym typeface="Helvetica Light"/>
              </a:rPr>
              <a:t>You use spare to describe something that is not being used by anyone, and is therefore available for someone to use.</a:t>
            </a:r>
          </a:p>
        </p:txBody>
      </p:sp>
      <p:pic>
        <p:nvPicPr>
          <p:cNvPr id="3" name="Picture 2">
            <a:extLst>
              <a:ext uri="{FF2B5EF4-FFF2-40B4-BE49-F238E27FC236}">
                <a16:creationId xmlns:a16="http://schemas.microsoft.com/office/drawing/2014/main" id="{AD6EE0A9-F6CB-A522-F754-ADEBE427144C}"/>
              </a:ext>
            </a:extLst>
          </p:cNvPr>
          <p:cNvPicPr>
            <a:picLocks noChangeAspect="1"/>
          </p:cNvPicPr>
          <p:nvPr/>
        </p:nvPicPr>
        <p:blipFill>
          <a:blip r:embed="rId4"/>
          <a:stretch>
            <a:fillRect/>
          </a:stretch>
        </p:blipFill>
        <p:spPr>
          <a:xfrm>
            <a:off x="8511064" y="2602237"/>
            <a:ext cx="3251200" cy="3251200"/>
          </a:xfrm>
          <a:prstGeom prst="rect">
            <a:avLst/>
          </a:prstGeom>
        </p:spPr>
      </p:pic>
    </p:spTree>
    <p:extLst>
      <p:ext uri="{BB962C8B-B14F-4D97-AF65-F5344CB8AC3E}">
        <p14:creationId xmlns:p14="http://schemas.microsoft.com/office/powerpoint/2010/main" val="4182849549"/>
      </p:ext>
    </p:extLst>
  </p:cSld>
  <p:clrMapOvr>
    <a:masterClrMapping/>
  </p:clrMapOvr>
  <p:transition spd="med"/>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White">
  <a:themeElements>
    <a:clrScheme name="White">
      <a:dk1>
        <a:srgbClr val="000000"/>
      </a:dk1>
      <a:lt1>
        <a:srgbClr val="FFFFFF"/>
      </a:lt1>
      <a:dk2>
        <a:srgbClr val="53585F"/>
      </a:dk2>
      <a:lt2>
        <a:srgbClr val="DCDEE0"/>
      </a:lt2>
      <a:accent1>
        <a:srgbClr val="0365C0"/>
      </a:accent1>
      <a:accent2>
        <a:srgbClr val="00882B"/>
      </a:accent2>
      <a:accent3>
        <a:srgbClr val="DCBD23"/>
      </a:accent3>
      <a:accent4>
        <a:srgbClr val="DE6A10"/>
      </a:accent4>
      <a:accent5>
        <a:srgbClr val="C82506"/>
      </a:accent5>
      <a:accent6>
        <a:srgbClr val="773F9B"/>
      </a:accent6>
      <a:hlink>
        <a:srgbClr val="0000FF"/>
      </a:hlink>
      <a:folHlink>
        <a:srgbClr val="FF00FF"/>
      </a:folHlink>
    </a:clrScheme>
    <a:fontScheme name="White">
      <a:majorFont>
        <a:latin typeface="Helvetica Light"/>
        <a:ea typeface="Helvetica Light"/>
        <a:cs typeface="Helvetica Light"/>
      </a:majorFont>
      <a:minorFont>
        <a:latin typeface="Helvetica Light"/>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rotWithShape="0">
              <a:srgbClr val="000000">
                <a:alpha val="50000"/>
              </a:srgbClr>
            </a:outerShdw>
          </a:effectLst>
        </a:effectStyle>
        <a:effectStyle>
          <a:effectLst>
            <a:outerShdw blurRad="50800" dist="12700" rotWithShape="0">
              <a:srgbClr val="000000">
                <a:alpha val="50000"/>
              </a:srgbClr>
            </a:outerShdw>
          </a:effectLst>
        </a:effectStyle>
        <a:effectStyle>
          <a:effectLst>
            <a:outerShdw blurRad="381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lipFill rotWithShape="1">
          <a:blip xmlns:r="http://schemas.openxmlformats.org/officeDocument/2006/relationships" r:embed="rId1"/>
          <a:srcRect/>
          <a:tile tx="0" ty="0" sx="100000" sy="100000" flip="none" algn="tl"/>
        </a:blipFill>
        <a:ln w="12700" cap="flat">
          <a:noFill/>
          <a:miter lim="400000"/>
        </a:ln>
        <a:effectLst>
          <a:outerShdw blurRad="38100" dist="25400" dir="5400000" rotWithShape="0">
            <a:srgbClr val="000000">
              <a:alpha val="50000"/>
            </a:srgbClr>
          </a:outerShdw>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FFFFFF"/>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5842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n-lt"/>
            <a:ea typeface="+mn-ea"/>
            <a:cs typeface="+mn-cs"/>
            <a:sym typeface="Helvetica Light"/>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35530</TotalTime>
  <Words>1226</Words>
  <Application>Microsoft Macintosh PowerPoint</Application>
  <PresentationFormat>Custom</PresentationFormat>
  <Paragraphs>351</Paragraphs>
  <Slides>31</Slides>
  <Notes>29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31</vt:i4>
      </vt:variant>
    </vt:vector>
  </HeadingPairs>
  <TitlesOfParts>
    <vt:vector size="39" baseType="lpstr">
      <vt:lpstr>Futura Medium</vt:lpstr>
      <vt:lpstr>Gill Sans</vt:lpstr>
      <vt:lpstr>Gill Sans MT</vt:lpstr>
      <vt:lpstr>Google Sans</vt:lpstr>
      <vt:lpstr>Helvetica</vt:lpstr>
      <vt:lpstr>Helvetica Light</vt:lpstr>
      <vt:lpstr>Helvetica Neue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Andrew Jennings</cp:lastModifiedBy>
  <cp:revision>951</cp:revision>
  <dcterms:modified xsi:type="dcterms:W3CDTF">2024-12-03T10:17:28Z</dcterms:modified>
</cp:coreProperties>
</file>